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319" r:id="rId2"/>
    <p:sldId id="257" r:id="rId3"/>
    <p:sldId id="258" r:id="rId4"/>
    <p:sldId id="259" r:id="rId5"/>
    <p:sldId id="260" r:id="rId6"/>
    <p:sldId id="261" r:id="rId7"/>
    <p:sldId id="262" r:id="rId8"/>
    <p:sldId id="317" r:id="rId9"/>
    <p:sldId id="341" r:id="rId10"/>
    <p:sldId id="263" r:id="rId11"/>
    <p:sldId id="265" r:id="rId12"/>
    <p:sldId id="267" r:id="rId13"/>
    <p:sldId id="264" r:id="rId14"/>
    <p:sldId id="320" r:id="rId15"/>
    <p:sldId id="321" r:id="rId16"/>
    <p:sldId id="276" r:id="rId17"/>
    <p:sldId id="325" r:id="rId18"/>
    <p:sldId id="277" r:id="rId19"/>
    <p:sldId id="278" r:id="rId20"/>
    <p:sldId id="326" r:id="rId21"/>
    <p:sldId id="268" r:id="rId22"/>
    <p:sldId id="279" r:id="rId23"/>
    <p:sldId id="280" r:id="rId24"/>
    <p:sldId id="327" r:id="rId25"/>
    <p:sldId id="281" r:id="rId26"/>
    <p:sldId id="282" r:id="rId27"/>
    <p:sldId id="283" r:id="rId28"/>
    <p:sldId id="284" r:id="rId29"/>
    <p:sldId id="328" r:id="rId30"/>
    <p:sldId id="285" r:id="rId31"/>
    <p:sldId id="286" r:id="rId32"/>
    <p:sldId id="271" r:id="rId33"/>
    <p:sldId id="287" r:id="rId34"/>
    <p:sldId id="288" r:id="rId35"/>
    <p:sldId id="29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1" r:id="rId45"/>
    <p:sldId id="303" r:id="rId46"/>
    <p:sldId id="302" r:id="rId47"/>
    <p:sldId id="299" r:id="rId48"/>
    <p:sldId id="300" r:id="rId49"/>
    <p:sldId id="337" r:id="rId50"/>
    <p:sldId id="338" r:id="rId51"/>
    <p:sldId id="339" r:id="rId52"/>
    <p:sldId id="340" r:id="rId53"/>
    <p:sldId id="272" r:id="rId54"/>
    <p:sldId id="304" r:id="rId55"/>
    <p:sldId id="329" r:id="rId56"/>
    <p:sldId id="330" r:id="rId57"/>
    <p:sldId id="305" r:id="rId58"/>
    <p:sldId id="331" r:id="rId59"/>
    <p:sldId id="332" r:id="rId60"/>
    <p:sldId id="334" r:id="rId61"/>
    <p:sldId id="335" r:id="rId62"/>
    <p:sldId id="336" r:id="rId63"/>
    <p:sldId id="269" r:id="rId64"/>
    <p:sldId id="274" r:id="rId65"/>
    <p:sldId id="270" r:id="rId66"/>
    <p:sldId id="273" r:id="rId67"/>
    <p:sldId id="306" r:id="rId68"/>
    <p:sldId id="307" r:id="rId69"/>
    <p:sldId id="308" r:id="rId70"/>
    <p:sldId id="309" r:id="rId71"/>
    <p:sldId id="310" r:id="rId72"/>
    <p:sldId id="316" r:id="rId73"/>
    <p:sldId id="314" r:id="rId74"/>
    <p:sldId id="315" r:id="rId75"/>
    <p:sldId id="311" r:id="rId76"/>
    <p:sldId id="312" r:id="rId77"/>
    <p:sldId id="313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/>
    <p:restoredTop sz="94613" autoAdjust="0"/>
  </p:normalViewPr>
  <p:slideViewPr>
    <p:cSldViewPr snapToGrid="0">
      <p:cViewPr varScale="1">
        <p:scale>
          <a:sx n="109" d="100"/>
          <a:sy n="109" d="100"/>
        </p:scale>
        <p:origin x="-96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8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8DF1-FEBF-0B42-BAEF-80253477F2CD}" type="datetimeFigureOut">
              <a:rPr kumimoji="1" lang="zh-CN" altLang="en-US" smtClean="0"/>
              <a:t>19/1/14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77F-D4A3-0543-97DA-3D27D2D09F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2:34:09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3228 4022 0,'26'0'94,"133"0"-78,106 0-16,-133 0 15,27 0 1,-53 0-16,79 0 15,-132 0 1,26 0-16,53-53 16,-26 53-16,53-27 15,-27 27 1,27 0-1,-53 0-15,0 0 16,-80 0-16,-26 0 16,27 0-1,26 0-15,-27 0 16,0 0-1,27 0-15,0 0 16,-26 0-16,-27 0 31,26 0-31,54 0 16,-1 0-1,27 0-15,-27 0 16,-26 0 0,26 0-16,-52 0 15,26 0 1,-53 0-16,53 0 15,0 0 1,52 0-16,134 0 16,52 0-16,-27 0 15,27 0 1,-132 0-16,-80 0 15,-79 0 1</inkml:trace>
  <inkml:trace contextRef="#ctx0" brushRef="#br0" timeOffset="2016.1154">3307 8467 0,'0'0'62,"27"0"-62,79 0 16,-27 0-1,0 0-15,27-53 16,53 26-1,-27 27-15,27-26 16,53-1 0,-27 1-16,-53 26 15,-79 0-15,-27 0 16,54-27-1,-80 27 1,53 0-16,-27 0 16,1 0-16,26 0 15,-27 0 1,53 0-16,-79 0 15,53 0 1,-26 0-16,-27 0 16,26 0-16,1 0 15,-1 0 1,-26 0-1,27 0 1,26 0-16,-27 0 16,27 0-1,26 0-15,-26 0 16,53 0-1,-53 0-15,-27 0 16,54 0-16,-80 0 16,26 0-1,-26 0 1,53 0-1,-53 0-15,27 0 16,-27 0 0,53 0-16,-53 0 15,26 0-15,27 0 16,-53 0-1,26 0-15,-26 0 16,53 0 0,-53 0-1,27 0 1,-27 0-16,53 0 31</inkml:trace>
  <inkml:trace contextRef="#ctx0" brushRef="#br0" timeOffset="110014.2925">3492 5821 0,'0'0'63,"0"0"-63,53 0 15,0 0 1,106 0-16,26 0 16,80 0-16,-106 0 15,-54 0 1,-105 0-16,53 0 47,-26 0-32,52 0-15,27 0 16,-80 0-1,27 0-15,0 0 16,-26 0-16,-1 0 16,54 0-1,-1 0-15,0 0 16,1 0-1,-27 0-15,-27 0 16,1 26 0,-1-26-16,1 0 15,-1 27 1,0-27 15,1 26-15,-27-26-1,26 0 1,1 0-1,26 53 1,26-26-16,-26-27 16,0 0-1,0 26-15,0-26 16,-53 0-1,53 0 1,-27 0 109,-26 0-110,53 0 1,-53 0-16,26 0 62,-26 0-30,53 0-32,-53 0 15</inkml:trace>
  <inkml:trace contextRef="#ctx0" brushRef="#br0" timeOffset="149774.5667">3281 11192 0,'0'0'93,"79"0"-93,80 0 16,0 0 0,-53 26-1,26 1-15,27-27 16,-27 0-16,0 0 15,27 0 1,0 0-16,-1 0 16,28 0-1,-28 0-15,-52 0 16,0 0-16,-27 0 15,54 0 1,-54 0 0,27 0-16,-27 0 15,27 0-15,-79 0 16,25 0-1,-25 0-15,-1 0 16,27 0-16,-26 0 16,26 0-1,-53 0 1,53 0-16,-27 0 78</inkml:trace>
  <inkml:trace contextRef="#ctx0" brushRef="#br0" timeOffset="159048.0971">3307 10901 0,'0'0'78,"-26"0"-47,-1 0-15,1 0 0,26 0-1,-53 0-15,-26 0 16,52-27-16,1-26 15,-27-26 1,26 79-16,1-26 16,-1-1-16,27 27 15,-26-26 1,-27-1-1,53 1 1,-53-1 0,27 1-16,-27-27 15,0-26-15,-27-1 16,80 27-1,-26 53-15,0-53 16,-1 0 0,1 1-16,-1-1 15,1-53-15,26 26 16,-53-52-1,53 53-15,-27-1 16,1 54 0,26-1-16,0-52 15,0 26 1,0 0-16,0-26 15,0-27 1,0 27-16,0-1 16,0 1-16,0 26 15,0 53 1,0-26-16,0-1 15,26-26 1,1 53-16,52-53 16,-26 27-1,-26-1 1,25 1-1,-25-1-15,-1 27 16,27-53-16,0 53 16,-26-26-1,-1 0-15,1 26 16,-27 0-1,26-27-15,53 27 16,1-26 0,-1 26-16,-26-27 15,0 27 1,0-26-16</inkml:trace>
  <inkml:trace contextRef="#ctx0" brushRef="#br0" timeOffset="159863.1437">2910 8176 0,'0'0'78,"80"26"-62,-1 53-16,53 1 15,-79-80 1,0 26-16,-26 1 15,-1-27 1,-26 0-16,0 53 172,-26-27-172,-27 27 15,26 0 1,-52 0-1,53-27-15,-1 1 16,1-1-16,-1 1 16,27-1-1,0 1 16</inkml:trace>
  <inkml:trace contextRef="#ctx0" brushRef="#br0" timeOffset="196891.2616">16801 11218 0,'-26'0'94,"79"0"-79,105 0-15,54 0 16,52 0-1,-25 0-15,-81 0 16,-78 0 0,-1 0-16,-52 0 15,26 0 1,-27 0-16,0 0 15,27 0 1,-53 0-16,27 0 16,-27 0 15,53 0-16,-53 0-15,26 0 16,27 0 0,-53 0-16</inkml:trace>
  <inkml:trace contextRef="#ctx0" brushRef="#br0" timeOffset="320372.3243">3334 12277 0,'26'0'250,"1"0"-250,-1-27 16,27 27-1,-27 0-15,1 0 16,26 0-1,-53 0-15,26 0 16,1 0 0,-1 0-16,-26 0 15,27 0 1,-27-26-1,26 26-15,-26 0 32,27 0-1,-1 0-31,-26-27 15,27 27 1,-27 0 0,26 0-16,0 0 15,1 0 1,-27 0-16,53 0 15,-27 0 1,-26 0 0,27 0-1,-1 0-15,1 0 16,-1 0-1,27 0-15,0 0 16,-53 0-16,53 0 31,-53 0-15,26 0-1,-26 0-15,53 0 16,-53 0 0,27 0-16,26 0 15,-53 0 1,26 0-1,-26 0-15,53 0 16,26 0 0,-26 0-16,0 0 15,-26 0 1,26 0-16,-27 0 15,0 0 1,-26 0 31,27 0-32,-1 0-15,1 0 16,-27 0 31,26 0-16,1 0-15,-1 0-1,-26 0 32,27 0-16,-1 0-31,1 0 16,-27 0-1,53 0-15,-27 0 16,27 0 0,-27 0-16,27 0 15,-26 0-15,-1 0 16,54 0-1,-27 0-15,-27 0 16,53 0 0,-26 0-16,0 0 15,-53 0 1,53 0-16,0 0 15,-53 0 1,53 0-16,-27 0 16,-26 0-1,53 0 48,-53 0-48,27 0 1,-27 0-1,53 0 1,-53 0 15,26 0-15,-26 0-1,53 0-15,-53 0 16,26 0 0,-26 0-1,53 0 16,-53 0-15,27 0-16,-27 0 47,53 0-32,-53 0 17,26 0 14,-26 0-14,53 0 77,-53 0-109,27 0 109,-27-26-93</inkml:trace>
  <inkml:trace contextRef="#ctx0" brushRef="#br0" timeOffset="338299.3497">5530 13070 0,'26'-26'94,"54"26"-78,105 0-1,26 0-15,-25 0 16,-28 0-16,28 0 15,-54 0 1,-53 0-16,1 0 16,-27 0-1</inkml:trace>
  <inkml:trace contextRef="#ctx0" brushRef="#br0" timeOffset="384733.0055">3334 14049 0,'53'0'62,"105"0"-46,54 0-1,-27 0-15,27 0 16,-27 0 0,-26 0-16,26 0 15,-53 0-15,-52 0 16,52 0-1,-105 0 1,-27 0-16,26 0 31,0 0-15,-26 0-16,27 0 15,-27 0-15,53 0 16,-53 0 0,26 0-16,27 0 31,-53 0-31,27 0 15,-27 0 1,53 0-16,-27 0 16,1 0-1,25 0-15,-52 0 16,53 0-16,-26 0 15,52 0 1,27 0 0,-80 0-16,-26 0 15,80 0-15,-54 0 31,1 0-15,-1 0 15,1 27 47,-1-27 156,1 0-218,-27 0 15,26 0-15,0 0 15</inkml:trace>
  <inkml:trace contextRef="#ctx0" brushRef="#br0" timeOffset="391209.3759">6191 13600 0</inkml:trace>
  <inkml:trace contextRef="#ctx0" brushRef="#br0" timeOffset="392082.4259">6218 13758 0</inkml:trace>
  <inkml:trace contextRef="#ctx0" brushRef="#br0" timeOffset="392610.4561">6218 13573 0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41.5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4233 6879 0,'0'0'125,"80"-26"-110,78 26-15,28-27 16,-54 27-1,53-26-15,0 26 16,-52 0-16,-107 0 16,-26 0 140,53 0-141,26 0-15,-52 0 110,-1 0 30,-26 0-140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42.9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6879 6800 0,'27'0'78,"26"0"-78,26 0 15,-26 0 1,26 0-1,27 0-15,0 0 16,26 0-16,106 0 16,-52 0-1,-81 53-15,-52-53 16,-26 0-16,52 0 47,53 0-32,106 0-15,1 0 16,-1 0-1,26 0-15,-158 0 16,0 0 0,-27 0-16,-26 0 15,80 0-15,-54 0 16,0 0-1,1 0 1,-54 0-16,54 0 16,-54 0-1,27 0-15,0 0 16,53 0-16,79 0 15,0 0 1,-53 0-16,-26 0 16,-26 0-16,-80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45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15849 6959 0,'0'0'62,"132"0"-46,27 0-1,52 0-15,1 0 16,0 0-16,52 0 16,-52 0-1,-1 0-15,-25 0 16,25 0-1,54 0-15,-27 0 16,27 0 0,-80 0-16,-79 0 15,26 0 1,-79 0-16,53 0 15,26 0-15,-53 0 16,54 0 0,-80 0-16,26 0 15,27 0 1,0 0-16,105 0 15,-78 0 1,25 0-16,1 0 16,-79 0-1,-1 0-15,-53 0 78,-26 0 0,27 0-62,26 0-16,-53 0 15,53 0 17,-27 0-17,27 0 1,-27 0-1,54 0-15,-80 0 32,26 0 124,-26 0-156,53 0 31,-53 0-16,27 0 1,-27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49.2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8361 7885 0,'26'-27'16,"-26"27"390,27 0-391,-27 0-15,53 0 16,0 0 15,-27 0-15,53 0-16,1 0 15,-1 0 1,-26 27-16,0-27 15,-27 0 1,-26 0-16,27 0 16,-27 0-1,53 26 1,-53-26-16,79 0 15,-52 0 1,52 0-16,0 0 16,-79 0-1,27 0-15,26 0 16,-27 0-1,27 0-15,0 27 16,53-27 0,26 26-16,53-26 15,-52 0 1,25 26-16,-78 1 15,26-27 1,-106 0-16,26 0 16,-26 26-16,53-26 15,-26 0 1,25 0-16,1 0 15,0 0 1,27 0-16,-27 0 16,52 27-16,-52-1 15,-26-26 1,-27 0-16,53 0 15,0 0 1,-1 0-16,1 27 16,27-27-1,-27 26-15,26-26 16,-52 0-1,-1 0-15,0 0 16,27 0-16,-26 0 16,158 0-1,-106 0-15,54 0 16,-80 0-1,26 0 1,0 0-16,-52 0 16,52 27-16,-79-27 31,27 0-31,-1 0 15,1 0-15,-27 0 16,52 0 0,-25 0-16,-27 0 15,26 0 1,1 0-16,26 0 15,26 0 1,-52 0-16,52 0 16,-53 0-1,27 0-15,-26 0 16,26 0-1,-27 0-15,1 0 16,-1 0-16,1 0 16,26 0-1,-53 0-15,26 0 16,-26 0-1,53 0-15,-53 0 16,26 0 0,54 0-16,-54 0 15,54 0-15,-28 0 16,-25 0-1,-1 0 1,27 0-16,-26 0 16,-1 0-16,27 0 15,26 0 1,1 0-16,26 0 15,-53 0 1,26 0-16,-26 0 16,-27 0-16,1 0 15,-27 0 1,79 0-16,-79 0 15,53 0 1,0 0-16,0 0 16,-27 0-1,27 0-15,0 0 16,27 0-1,-1 0 1,0 0-16,27 0 16,53 0-16,-27 0 15,-52 0-15,25 0 16,-52 0-1,0 0-15,-53 0 16,53 53 0,-26-53-16,-1 0 15,27 0 1,53 0-16,-53 0 15,0 0 1,-27 0-16,27 0 16,-53 0-16,27 0 15,-27 0 1,26 0-16,27 0 15,26 0 1,-52 0 0,26 0-16,0 0 15,-27 0-15,0 0 16,-26 0-1,53 0-15,-26 0 16,26 0-16,53 0 16,-1 0-1,28 0-15,-1 0 16,27 0-1,-80 0-15,-52 0 16,26 0 0,-27-27-16,0 27 46,1 0-46,-1 0 16,54 0 0,-1 0-1,-52 0-15,52 0 16,-53-26-16,27 26 15,0 0 1,-53 0 0,27 0-1,-1 0-15,1 0 16,-27 0-1,26 0 1,1 0-16,-1 0 0,-26 0 31,53 0-31,-27 0 16,27 0-1,0 0-15,0 0 16,-26 0 0,26 0-16,-53 0 15,26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52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18918 8017 0,'0'-27'47,"0"27"-31,53 0-16,52 0 15,28 0 1,105 0-16,79 0 16,-52 0-16,-27 0 15,-53 0 1,-26 0-1,-53 0-15,-27 0 16,-26 0-16,27 0 16,52 0-1,-26 0 1,-1 0-16,1 0 15,0 0-15,-26 0 16,52 0 0,-26 0-16,0 0 15,52 0-15,-52 0 16,26 0-1,1 0-15,-28 0 16,-25 0 0,-1 0-16,1 0 15,-54 0 1,27 0-16,0 0 15,0 0-15,-27 0 16,1 0 0,-1 0-16,1 0 15,52 0 1,-26 0-1,53 0-15,-27 0 16,27 0-16,0 0 16,-53 0-1,0 0-15,-53 0 31,53 0 1,-1 0-32,1 0 15,27 0-15,-27 0 16,0 0-1,26 0-15,-53 0 16,1 0 0,26 0-16,0 0 15,0 0 1,26 0-16,-26 0 15,26 0 1,1 0-16,-54 0 16,54 0-16,-54 0 15,0 0 1,27 0-16,0 0 15,-26 0 1,52 0-16,0 0 16,-26 0-1,27 0-15,-54 0 16,1 0-1,-1 0 1,1 0-16,26 0 16,-1 0-1,28 0-15,-1 0 16,-26 0-1,0 0-15,0 0 16,0 0-16,26 0 16,27 0-1,-27 0 1,27 0-16,0 0 15,-27 0-15,-26 0 16,27 0 0,-54 0-16,1 0 15,-1 0 16,-26 0-31,53 0 16,0 0 0,-53 0-16,53 0 15,-27 0 1,1 0-1,-1 0 1,27 0-16,27 0 0,-1 0 16,-53 0-1,54 0-15,-27 0 16,-27 0-1,-26 0-15,27 0 16,-1 0-16,1 0 31,-27 0-15,26 0-16,0 0 15,1 0 1,-27 0 15,26 0-15,1 0-1,26 0-15,-27 0 16,27 0 0,-26 0-16,25 0 15,-52 0 1,27 0-1,26 0 1,-53 0-16,26 0 16,1 0-16,-1 0 140,1 0-62,26 0-78,26 0 16,27 0-1,-27 0-15,54 0 16,-54 0-1,53 0-15,-52 0 16,25 0-16,-52 0 16,27 0-1,-1 0-15,-26 0 16,-27 0-1,1 0-15,26 0 16,26-26 0,-52 26-16,26 0 15,26 0 1,0 0-16,-26 0 15,-26 0 1,-1 0-16,27 0 16,26 0-16,-26 0 15,27 0 1,26 0-16,-27 0 15,-26 0 1,0 0-16,-27 0 16,1 0-1,52 0-15,-26 0 16,26 0-1,-26 0-15,27 0 16,-27 0-16,-1 0 16,28 0-1,-54 0-15,27 0 16,-26 0-1,26 0-15,-53 0 16,26 0 0,-26 0-16,27 0 15,-1 0 1,0 0 15,27 0-15,-26 0-16,26 0 15,-27 0 1,-26 0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04:54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4233 8731 0,'27'0'62,"79"0"-62,-27 0 16,27 0 0,0 0-16,-27 0 15,0 0-15,1 0 16,-54 0-1,1 0-15,-1 0 32,1 0-17,-27 0 1,26 0-1,1 0 1,-1 0 15,-26 0 0,26 0-15,1 0 15,-1 0-31,1 0 31,-1 0-31,1 0 32,-27 0-17,26 0 32,1 0 15,-1 0-15,-26 0-16,27 0-15,26 0 0,26 0-16,-26 0 15,0 0-15,-27 0 16,-26 0 233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12:53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6376 11695 0,'0'26'78,"133"-26"-62,26 0-1,79 0-15,53 0 16,0 0 0,0 0-16,26 0 15,-52 0 1,26 0-16,-27 0 15,1 0-15,-80 0 16,27 0 0,-159 0-16,-27 0 15,1 0 32,26 0-31,0 0-1,26 0-15,0 0 16,-52 0-16,-1 0 15,1 0 79,-27 0-78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12:56.7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10954 11933 0,'26'0'78,"27"0"-62,53 0-16,79 0 16,80 0-1,26 0 1,26 0-16,-26 0 15,0 0 1,-79 0-16,-80 0 16,-26 0-16,-79 0 15,26 0 1,-27 0-16,27 0 15,79-27-15,0 1 16,27 26 0,53 0-16,-53 0 15,-27 0 1,-53 0-1,27 0-15,-26 0 16,52 0-16,-26 0 16,-1 0-1,-78 0-15,52 0 16,1 0-1,-27 0-15,26-27 16,0 27 0,27 0-16,-53 0 15,27 0-15,-1 0 16,0 0-1,1 0-15,-27 0 16,26 0 0,0 0-16,-26 0 15,27 0 1,-1 0-16,27 0 15,-53 0 1,0 0-16,-53 0 16,26 0-16,1 0 15,-1 0 1,80 0-16,26 0 15,80 0 1,-53 0-16,-27 0 16,-26 0-1,-53 0-15,-27 0 16,0 0-1,-26 0 17,27 0-17,-1 0 1,1 0-1,26 0 1,-53 0 0,79 0-16,27 0 15,0 0-15,0 0 16,-27 0-1,-26 0-15,-53 0 47,26 0-31,1 0-16,-1 0 15,27 0-15,-26 0 16,-1 0 0,-26 0-1,53 0 1,53 0-1,53 0-15,132 0 16,-53 0-16,26 0 16,-131 0-1,-54 0-15,-52 0 16,-1 0 31,27 0-47,-53 0 15,26 0-15,-26-26 47,53 26-16,-26 0-31,26 0 16,-27 0-1,-26 0 17,27 0 46,-1 0 109,0 0-172,-26 0 1,27 0 0,-1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12:57.7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21140 11959 0,'-26'0'0,"52"-26"62,133 26-62,53 0 16,26 0 0,53 0-16,-80 0 15,54 0-15,-80 0 16,-105 0-1,-27 0-15,-27 0 16,-26 0 0,26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0:14.0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5821 3307 0,'26'0'78,"80"0"-63,0 0-15,53 0 16,79 0 0,53 0-16,0 0 15,106 0 1,-27 0-16,-52 0 15,-27 0 1,-53 0-16,-26 0 16,-27 0-16,-26 0 15,79 0 1,106 0-16,26 0 15,0 0 1,1 0 0,-160 0-16,-105 0 15,-26 0-15,-27 0 16,0 0-1,26 0-15,0 0 16,27 0 0,-26 0-16,-1 0 15,0 0-15,-26 0 16,-26 0-1,-27 0 17,53 0-17,-27 0 1,53 0-16,-52 0 15,26 0-15,-27 0 16,54 0 0,-80 0-16,26 0 15,53 0 1,-52 0-16,26-26 15,26 26 1,-26-53-16,0 53 16,0 0-1,0 0 1,-27 0-16,80 0 15,-53 0-15,-26 0 16,52 0 0,-26 0-16,26 0 15,-79 0-15,53 0 16,-26 0-1,52 0 1,0 0-16,-26 0 16,53 0-16,-27 0 15,27 0 1,-26 0-16,-1 0 15,-26 0-15,0 0 16,0 0 0,0 0-1,-27 0-15,54 0 16,-54 0-16,27 0 15,-27 0 1,-26 0-16,80 0 16,-80 0-1,53 0-15,-27 0 16,1 0-16,25 0 15,-52 0 1,53 0-16,0 0 16,0 0-1,0 0 1,26 0-16,-26 0 15,53 0-15,-53 0 16,27 0 0,25 0-16,1 0 15,-26 0 1,-54 0-16,-26 0 15,53 0 1,0 0-16,26 0 16,54 0-16,-54 0 15,27 0 1,0 0-16,26 0 15,-53-27 1,1 27-16,-27 0 16,-1 0-16,28 0 156,714 0-156,-636 0 0,-78 0 0,-27 0 15,26 0-15,0 0 16,-52 0-1,52 0-15,1 0 16,-1 0 0,0 0-16,-26 0 15,-53 0 1,27 0-16,-1 0 15,1 0 17,-1 0-32,27 0 15,-27 0 1,54 0-16,-80 0 15,26 0 79,1 0-78,-1 0-1,-26 0-15,53 0 16,-26 0-1,52 0-15,53 0 16,-26 0 0,26 0-16,1 0 15,-54 0-15,0 0 16,-52 0-1,-1 0-15,1 0 16,-27 0 0,26 0 15,1 0-31,-1 0 15,-26 0 1,27 0-16,-1 0 16,1 0-1,-1 0 16,0 0-15,1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2:41:48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3149 4048 0,'0'0'78,"26"0"-47,27 0-15,-27 0 0,-26 0-16,27-26 15,-1 26-15,1 0 16,-27 0 15,26 0 0,1 0-15,-1 0-1,-26 0 1,27 0 0,25 0-16,-52 0 31,53 0-31,-53 0 78,27 0-47,-27-27-31,26 27 187,-26 0-156,27 0-15,-1 0 0,-26 0-16,27 0 15,-27 0-15,53 27 31,-53-1-15,26-26 0,1 0 15,-1 0-31,-26 27 15,26-27 1,1 26 15,-1-26-15,-26 0-1,27 0 1,-1 0-16,1 0 16,-1 0-1,1 27-15,-1-27 16,-26 0-16,53 0 15,-53 0 1,27 0 0,-27 0-1,52 0-15,-25 0 16,26 0-1,0 26-15,26-26 16,-52 0 0,-1 0-16,0 0 15,-26 0-15,27 0 16,-1 0-1,1 0-15,-1 0 16,1 0 0,26 0-16,0 0 15,-27 0 1,27 0-1,-27 0-15,1 0 16,-1 0-16,1 0 16,-1 0-1,-26 0 1,53 0-16,0 0 15,0 0 1,-27 0-16,54 0 16,-54 0-1,27 0-15,-53 0 16,27 0-1,-1 0 1,1 0 0,-27 0-16,53 0 15,-27 0-15,-26 0 31,26 0 16,1 0-16,-1 0 1,-26 0-17,27 0 1,26 0-1,-53 0-15,53 0 16,-27 0-16,1 0 16,-27 0-1,26 0 1,0 0 15,1 0-15,-27 0-16,53 0 15,-27 0-15,27 0 16,-26 0-1,-1 0-15,1 0 32,-27 0-17,26 0 1,0 0-1,1 0-15,-27 0 16,26 0 0,1 0-16,26 0 15,-53 0-15,26 0 16,27 0-1,-53 0 1,27 0-16,26 0 16,-27 0-16,0 0 15,1 0 1,-1 0 15,-26 0-31,53 0 16,0 0-1,27-26-15,-1-1 16,0 27-16,-79 0 15,27 0 1,-1 0 0,1 0-1,-1 0 1,27 0-1,-26 0-15,25-53 16,-25 53 0,-1 0-16,54-26 15,-54 26 1,27 0-1,-26-27-15,-1 1 16,0 26 0,1 0-16,-27 0 31,26 0-31,1 0 15,-1 0-15,27-27 16,-26 27 0,-1 0-16,-26 0 31,27 0-31</inkml:trace>
  <inkml:trace contextRef="#ctx0" brushRef="#br0" timeOffset="1690.0966">12409 4895 0,'26'0'156,"80"0"-140,53 0-1,26 0-15,-52 0 16,-1 0-16,-26 0 15,-80 0 1,27 0-16,-27 0 16,1 0 30,-1 0-30,1 0 0,-1 0-16,1 0 15,-27 0-15,26 0 78,1 0-62,-1 0-1,-26 0 17,27 0-17,-1 0 1,0 0-16,1 0 15,26 0 1,-27 0-16,1 0 16,-27 0 30,26 0-30,27 0 0,-53 0-16,27 0 15,-1 0 1</inkml:trace>
  <inkml:trace contextRef="#ctx0" brushRef="#br0" timeOffset="127957.3187">4154 9234 0,'0'0'62,"26"0"-46,27 0-16,53 0 15,26 0-15,1 0 16,52 0-1,-26 0-15,-27 0 16,0 0 0,27 0-16,-53 0 15,53 0 1,26 0-16,0 26 15,27 1 1,-27-27-16,-26 0 16,-1 0-16,-78 0 15,-1 0 1,-79 0-16,27 0 15,-1 0 1,1 0 0,25 0-1,-25 0-15,26 0 16,0-27-1,-53 27-15,79 0 16,-79 0 0,53 0-16,0 0 15,0 0-15,26 0 16,27 0-1,-53 0-15,26 0 16,-26 0 0,-26 0-16,-1 0 15,-26 0 1,80 0-16,-1 0 15,0 0 1,-52 0-16,-1 0 16,1 0 30,-1 0 1,1 0 31,-1 0-78,1 0 16,-27 0 46,26 0-62</inkml:trace>
  <inkml:trace contextRef="#ctx0" brushRef="#br0" timeOffset="130715.4765">4233 10292 0,'80'0'124,"52"0"-108,53-53-16,-79 53 16,53-26-16,-53 26 15,52 0 1,-78 0-1,52 0-15,-26 0 16,-27 0-16,27 0 16,-27 0-1,-26 0-15,-26 0 16,-1 0-1,1 0 1,-1 0-16,1-27 16,26 27-1,-1 0-15,1 0 16,-53 0-1,53 0 1,-26 0 0,-27 0-16,79 0 15,1 0 1,-28 0-16,1 0 15,-26 0 1,26 0-16,-27 0 16,54 0-16,-54 0 15,27 0 1,0 0-16,0 0 15,26 0 1,-26 0-16,26 0 16,-52 0-1,52 0-15,-26 0 16,79 53-1,-52-53-15,-27 0 16,0 27-16,-27-1 16,-26-26-1,27 0 1,-1 0-1,27 27-15,-53-27 16,79 26 0,-26 1-16,27-27 15,-27 0 1,-53 0-16,26 0 15,27 0-15,-27 0 16,27 0 0,27 0-16,-1 0 15,27 0 1,-27 0-16,-26 0 15,-26 0 1,-1 0-16,27 0 16,-27 0-1,27 0-15,-26 0 16,52 0-16,-52 0 15,-1 0 1,1 0 0,-1 0 15,-26 0-16,27 0 110</inkml:trace>
  <inkml:trace contextRef="#ctx0" brushRef="#br0" timeOffset="136809.825">12144 9287 0,'27'0'94,"26"0"-79,26 0-15,0 0 16,27-27-16,106 1 16,-106-27-1,26 27-15,-79 26 16,0 0-1,0-27-15,0 27 16,26 0 0,-52 0-16,-27 0 15,79 0 1,0 0-16,27 0 15,26 0-15,-26 0 16,0 0 0,-79 0-16,26 0 15,-53 0 1,26 0 15,-26 0 0,53 0-31,-53 0 16,26 0-16,-26 0 15,53 0 1,-53 0 0,27 0-1,52 0-15,-52 0 16,26 0-1,-27 0-15,53 0 16,-79 0 0,27 0-1,-1 0 16,27-53-31,-53 53 32,27 0-32,-1 0 15,1 0 16,-27 0 1,26 0 30</inkml:trace>
  <inkml:trace contextRef="#ctx0" brushRef="#br0" timeOffset="350931.0721">12039 14790 0,'52'27'46,"107"-27"-30,53 0-16,26 0 16,-53 0-1,-26 0-15,26 53 16,-26-27-16,-27-26 15,-26 0 1,-27 0-16,-26 0 16,27 0-1,-54 0-15,1 0 16,26 0-1,-1 0-15,-25 0 16,79 0 0,26 0-16,-53 0 15,1 0-15,-54 0 16,54 0-1,-54 0-15,1 0 16,-27 0 0,26 0 62</inkml:trace>
  <inkml:trace contextRef="#ctx0" brushRef="#br0" timeOffset="401318.9541">8943 14684 0,'0'0'109,"79"0"-93,27 0-16,26-26 16,-26 26-1,27 0-15,25 0 16,1 0-16,0 0 15,-27-53 1,-26 53-16,-53 0 16,0 0-1,-53 0-15,26 0 16,-26 0-1,53 0-15,-26 0 32,-1 0-32,1 0 15,-1 0-15,0 0 16,27 0 15,-26-26-31,52 26 16,1 0-16,25-27 15,1 27 1,-79 0-16,-27 0 15,53 0 1,-53 0 31,26 0-16,-26 0-15</inkml:trace>
  <inkml:trace contextRef="#ctx0" brushRef="#br0" timeOffset="433746.8089">11033 14631 0,'0'0'219,"0"0"-204,0 27 16,27-27-15,-1 26-16,27 1 31,-27-27-31,1 0 16,-1 0 15,1 0 0,-1 26-31</inkml:trace>
  <inkml:trace contextRef="#ctx0" brushRef="#br0" timeOffset="438330.071">10980 14526 0,'0'53'172,"53"-1"-157,-53 1 1,27-26-16,-1 26 15,-26-53 1,0 26-16,0 1 16,26-27-1,-26 26 1</inkml:trace>
  <inkml:trace contextRef="#ctx0" brushRef="#br0" timeOffset="458088.2011">11112 14843 0,'27'27'219,"-1"-27"-219,-26 0 31,27 0 47,-27 0-62,26 0-1,-26 0 1,27 0-16,-1-27 296,-26 1-265,0-1-31</inkml:trace>
  <inkml:trace contextRef="#ctx0" brushRef="#br0" timeOffset="568116.4944">5768 9260 0,'0'-26'140,"0"-27"-140,0-26 16,26 52-1,-26-26-15,27 0 16,-27-26-1,0 53-15,26-27 16,27 0 0,-53 26 77,0 1-77,0 26 15,0-27-15,0 1-1,27-1 1,-27 27-1,0-26 95,0-1-95,-27-25 1,27 52 15,-26 0 63,-1 0-79,1 0 1,26 0-1,-53 0-15,0 0 16,0 0 0,27 0-16,-27 0 15,26 0 1,1 0-16,-1 0 15,-26 0-15,1 0 16,25 26 0,-52 0-16,79-26 15,-27 0 1,-79 0-16,27 27 15,79-27 1,-79 0-16,26 0 16,0 26-16,53-26 15,-27 0 1,1 0-1,-1 0 1,-26 0 0,-52 0-16,-54 0 15,53 0 1,-53 0-16,80 0 15,0 0-15,52 0 16,1 0 0,26 27 327,0 52-328,0-52 1,0 26-16,0 0 16,0-1-16,0 28 15,0-27 1,0-27-16,0 1 15,0 26 1,26-27-16,-26 1 16,0-27-1,0 52-15,0-52 16,0 27-1</inkml:trace>
  <inkml:trace contextRef="#ctx0" brushRef="#br0" timeOffset="594821.0218">11404 8334 0,'26'-26'62,"0"26"-46,54 0-1,52 0-15,80 0 16,-80 0-16,27 0 16,-27 0-1,106 0-15,-105 0 16,-28 0-1,54 0-15,0 0 16,26-53 0,-79 53-16,0 0 15,-53 0 1,-27 0-16,-26 0 15,27 0 1,-1 0 78,0 0-63,1 0-31,52 0 15,-52 0 1,-27 0-16,53 0 31,-53 0 0,26 0-15,-26 0-16,53 0 16,-26 0 15,-27 0-31,26 0 15,0 0-15,54 0 16,-54 0 0,-26 0-16,27 0 15,-1 0-15</inkml:trace>
  <inkml:trace contextRef="#ctx0" brushRef="#br0" timeOffset="643192.7885">6138 8334 0,'53'0'94,"106"0"-78,0 0-16,-27 0 15,27 0 1,26 0-16,-79 0 15,0 0-15,-80 0 16,53 0 0,-79 0-16,27 0 15,-27 0-15,53 0 16,-53 0-1,26 0 1,27 0 0,-53 27-16,27-27 31,-27 0 0,53 0 47,-27 0-78,1 0 16,-1 0-16,-26 0 15</inkml:trace>
  <inkml:trace contextRef="#ctx0" brushRef="#br0" timeOffset="659374.714">10054 11245 0,'0'0'78,"185"0"-63,133 0-15,-27 0 16,0 0 0,0 0-16,-53 0 15,-53 0 1,53 0-16,-79 0 15,0 0 1,26 0 0,-79 0-16,-80 0 15,54 0-15,-80-27 16,26 27-1,-26 0 17,80 0-17,-1 0-15,0 0 16,27 0-1,53 0-15,-80 0 16,54 0 0,-28 0-16,54 0 15,-26 0-15,105 0 16,-53 0-1,27 0-15,-27 0 16,53 0 0,-26 0-1,-27 0-15,0 0 16,0 0-16,0 0 15,27 0 1,-27 0-16,80 0 16,-27 0-16,27 0 15,-54 0 1,27 0-1,-79 0-15,-80 0 16,-26 0-16,-26 0 16</inkml:trace>
  <inkml:trace contextRef="#ctx0" brushRef="#br0" timeOffset="661600.8414">4154 11192 0,'26'0'63,"1"0"-63,-27 0 15,53 0 1,-27 0-16,54 0 15,25 0 1,28 0-16,52 0 16,-26 0-16,26 0 15,-26 0 1,26 0-16,-79 0 15,-53 0 1,0 0-16,-1 0 16,-52-27 15,27 27-16,-1 0 1,27 0-16,0 0 16,132 0-1,-79 0-15,-53 0 16,0 0-1,0 0-15,-27 0 16,1 0-16,-1 0 16,54 0-1,-27 0-15,-27 0 16,1 0-1,26 0-15,-27 0 16,-26 0 0,53 0-16,26 0 15,27 0 1,0 0-16,53 0 15,-1 0-15,1 53 16,-53-53 0,0 27-16,-27-27 15,1 0 1,-54 0-16,27 0 15,-27 0 1,54 0-16,-27 26 16,0-26-1,-27 0-15,-26 0 16,27 0-1,25 0-15,-25 0 16,26 0-16,0 0 16,53 0-1,-27 0-15,-26 0 16,-27 0-1,1 0 17,-1 0-32,54 0 15,-27 0-15,26 0 16,27 0-1,-53 0-15,0 0 16,-53 0 15,26 0-15,-26 0-1,27 0 1,-1 0-16,-26 0 16,26 0 15,1 0-16,-1 0 1,27 0-16,-26 0 16,-1 0-1,1 0-15,-27 0 47</inkml:trace>
  <inkml:trace contextRef="#ctx0" brushRef="#br0" timeOffset="671600.4133">7488 10239 0</inkml:trace>
  <inkml:trace contextRef="#ctx0" brushRef="#br0" timeOffset="671787.424">7488 10239 0</inkml:trace>
  <inkml:trace contextRef="#ctx0" brushRef="#br0" timeOffset="674718.5917">6773 10319 0,'27'-27'109,"52"27"-93,27 0-16,79 0 15,-53 0 1,133 0-16,-53 0 16,79 0-16,-53 0 15,26 0 1,-105 0-16,-79 0 15,-27 0 1,-27 0-16,0 0 16,-26 0-1,53 0 94,-53 0-93,27 0 62,-1-79-62,-26-106-16,53 52 15,-53 1 1,0 26-16,0-26 15,0 106-15,0-27 16,0 26 0,0-26-16,0 27 15,0-1 1,0 1 15,0 26 47,-79 0-31,-1 0-47,1 0 15,-27 0 1,0 0-16,-26 0 16,26 26-1,-26-26-15,53 53 16,-1-26-1,27-27-15,0 0 16,1 0-16,25 0 16,-26 26-1,27-26 1,-54 27-1,54-1-15,-27-26 16,-26 0 0,26 0-16,53 27 15,-53-27 1,26 0-16,27 0 31,-53 0-15,53 0-1,-26 0 1,26 0 15,-53 0 0,53 0-15,-27 26-16,27 0 15,-52-26 1,52 0 15,-27 0-31,27 0 16,-53 0-1,27 0 1,-1 0 0,1 0-1,-1 0-15,1 0 16,-27 0-1,53 0 1,-26 0-16,-1 0 16,1 0 62,26 0 0,-27 0-32,1 0-14,-1 0-1,27 0 109,-53 80-140,27 79 16,-1-54-1,1 28-15,0-54 16,26 0-16,-53-26 16,53 0-1,0-53-15,0 27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2:32.6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8334 9075 0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2:34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9393 9128 0,'0'0'62,"53"27"-62,26-27 16,0 0-1,27 0-15,-53 0 16,0 0-16,26 0 15,1 0 1,26 0-16,26 0 16,-26 0-1,0 0-15,-1 0 16,28 0-1,-107 0-15,1 0 47,-1 0-31,80 0-1,-80 0-15,27 26 16,-26-26 0,-27 0 140,26 0-156,1 0 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2:35.7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9260 0,'-27'0'46,"27"0"-30,53 0-16,106 0 16,-80 0-1,27 0-15,-80 0 16,27 0-1,0 0-15,0 0 16,-53 0 0,27 0-16,-1 0 15,1 0 1,-27 0-16,52-26 15,-25 26-15,-1 0 16,1 0 0,-1 0-16,1 0 31,-27 0-16,26 0 95,1 0-79,-1 0 0,1 0-31,-1 0 16,-26 0-1,27 0 1,-27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2:37.1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13309 9181 0,'0'0'47,"52"0"-31,-25 0-16,52 0 15,1 0 1,-54 0-16,27 0 15,-27 0-15,1 0 16,-1 0 0,27 0-16,-53 0 15,27 0 1,-1 0-16,1 0 15,-27 0 1,79 0-16,-26 0 16,-27 0-1,1 0-15,52 0 16,-26 0-16,-53 0 15,53 0 1,-26 0-16,-1 0 265,-26 0-249,27 0 31,-1 0-16,-26 0-31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2:53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14843 9208 0,'0'0'281,"0"0"-265,53 0-1,-27 0-15,-26 0 16,27 0-16,-1 0 15,1 0 48,-27 0-48,26 0 1,1 0-16,26 0 16,-53 0-1,53 0-15,-27 0 16,53 0-1,-52 0-15,26 26 16,0-26 0,0 0-16,-53 0 15,26 0 79,-26 0-94,53 0 15,-53 0 1,53 0 0,-27 0-16,1 0 15,52 0 1,-26 0-16,0 0 15,-26 0 1,25 0-16,28 0 16,-27 0-1,26 0-15,-26 26 16,-27-26-1,27 0-15,-26 0 16,-27 0 0,53 0-16,0 0 15,-27 0-15,1 0 16,26 0-1,-53 0-15,52 0 16,-25 0 0,26 0-16,-27 0 15,54 0 1,-27 0-16,52 0 15,-52 0 1,27 0-16,-54 0 16,54 0-16,-80 0 15,26 0 1,-26 0-16,53 0 15,0 0 1,0 0-16,-27 0 16,27 0-1,0 0-15,0 0 16,-27 0-16,27 0 15,-26 0 1,26 0-16,-27 0 16,1 0-1,26 0 1,-27 0-16,27 0 15,0 0-15,0 0 16,-27 0 0,1 0-16,26 0 15,-53 0-15,26 0 31,27 0-15,-53 0-16,53 0 16,0 0-16,0 0 15,-27 0 1,27 0-16,-26 0 15,25 27-15,-52-27 16,53 0 0,-26 0-16,-1 0 15,1 0 1,-1 0-1,1 0-15,-1 26 16,1-26-16,52 0 16,0 0-1,1 0-15,-1 0 16,27 0-1,-80 0-15,1 0 16,-1 0 0,1 0-1,-27 0 1,53 0-16,-27 0 15,27 0-15,-26 0 16,-1 0 0,-26 0-1,26 0 16,1 0 1,-1 0-17,-26 0 1,27 0-16,-1 0 15,1 0 1,-27 0-16,26 0 16,27 0-16,0 0 15,-27 0 1,54 0-16,-27 0 15,-27 0 1,-26 0-16,27 0 16,-1 0-1,27 0-15,26 0 16,-52 0-1,52 0-15,-52 0 16,26 0 0,-27 0-16,27 0 15,-27 0-15,1 0 16,26 0-1,-27 0-15,80 0 16,26 0 0,-52 0-16,-1 0 15,1 0 1,-80 0-16,26 0 15,27 0-15,-53 0 16,53 0 0,0 0-16,26 0 15,-26 0 1,26 0-16,1 0 15,-27 0 1,0 0-16,-53 0 16,53 0-1,-1 0-15,1 0 16,0 0-1,-26 0-15,26 0 16,-53 0-16,26 0 16,1 0-1,-1 0-15,27 0 16,0 0-1,26 0-15,-26 0 16,-26 0 0,26 0-16,-27 0 15,0 0 1,1 0-1,26 53-15,-27-26 16,27-27 0,-53 0-1,27 0-15,-1 0 16,1 0-16,-27 0 31,26 0-31,0 0 16,1 0-1,-27 0-15,26 0 16,1 0 31,-1 0-32,-26 0-15,53 0 16,0 0-1,-53 0 1,27 0 15,26 0-31,-1 0 16,-25 0-1,-27 0 1,26 0 171,-26-27-171,0 1-1,0-1-15,0 1 16,0 26 0,0-53-16,0 53 15,0-26 16,0 26 16,0-53-47,0 53 16,0-27-16,0 27 31,0-53 0,0 53-15,0-26-1,0 26 1,0-53 46,0 53-46,0-27 124,0 27-93,0-53-31,0 53-1,0-26 204,0 26-188,0 0-15,-26 0-16,-27 0 15,27 0-15,-1 0 16,1 26-1,-1-26 1,27 0-16,-26 0 16,-1 0-1,1 0 1,26 0-16,-27 0 15,-26 0-15,53 0 16,-26 0 0,-27 0-16,27 0 31,26 0-31,-53 0 15,26 0-15,27 0 16,-53 0 0,53 0-16,-26 0 15,26 0 1,-53 0-16,53 0 15,-27 0 1,-25 0-16,25 0 16,-26 0-16,27 0 15,-1 0 1,-26 0-1,27 0-15,-53 0 16,-1 0-16,80 0 16,-26 0-1,26 0-15,-53 0 16,53 0-1,-27 0-15,27 0 16,-53 0 0,27 0-16,-27 0 15,27 0 1,-54 27-16,54-27 15,-27 0-15,26 0 16,1 26 0,-1-26-16,27 0 31,-26 0-16,26 0-15,-27 0 16,1 0 0,0 0-16,26 0 31,-27 27-16,-26-27 17,53 0-17,-53 0-15,0 0 16,0 0-16,27 0 15,0 0 1,-27 0-16,-27 0 16,54 0-1,-54 0-15,28 0 16,25 0-1,1 0-15,-27 0 16,0 0 0,-27 0-16,1 0 15,26 0-15,-53 0 16,27 0-1,-27 0-15,27 0 16,-1 0 0,1 0-16,0 0 15,-27 0 1,26 0-16,-25 0 15,-1 0 1,0 0-16,-53 0 16,80 0-1,-27 0-15,79 0 16,-52 0-16,53 0 15,-27 0 1,26 0-16,-52 0 16,-27 0-1,-26 0-15,26 0 16,0 0-1,53 0-15,-26 0 16,26 0 0,53 0-16,-53 0 15,0 0-15,-26 0 16,-1 0-1,-26 0 1,1 0-16,-1 0 16,-53 0-16,80 0 15,52 0 1,1 0-16,-1 0 15,1 0 1,26 0-16,-80 0 16,54 0-16,-106 0 15,-27 0 1,27 0-1,-27 0-15,79 0 16,54 0-16,-53 0 16,79 0-1,-27 0 1,1 0-1,-1 0 1,1 0 0,-27 0-16,-26 0 15,-27 0-15,53 0 16,-27 0-1,54 0-15,0 0 16,-1 0 0,27 0-1,-26 0-15,-1 0 16,1 0-16,26 0 15,-53 0 1,26 0-16,1 0 16,-1 0-16,-26 0 15,1 0 1,25 0-16,-26 0 15,27 0 1,26 0-16,-27 0 16,1 0 15,-1 0-16,27 0 1,-26 0 0,-1 0-1,1 0 16,26 0 16,-27 0 0,-25 26-16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29:58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11906 7514 0,'0'0'46,"27"0"-30,-27 0 0,106 0-16,79 0 15,132 0 1,186 0-16,158 0 15,213 0 1,-54 0-16,-79 0 16,-159 0-1,-265 0-15,1 0 16,-54 0-1,-105 0-15,0 0 16,-80 0-16,-52 0 16,-1 0-1,-26 0 16,27 0-15,25 0 0,28 0-16,26 0 15,26 0-15,0 0 16,-26 0-1,0 0-15,-80 0 16,54 0 0,26 0-16,132 0 15,-106 0 1,53 0-16,80 0 15,-54 0 1,-78 0-16,25 0 16,1 0-16,-53 0 15,-27 0 1,-26 0-1,-26 0-15,-27 0 16,26 0 0,1 0-1,-1 0 32,-26 0-47,53 0 16,-26 0-1,-27 0 1,26 0 31,0 0-32,1 0-15,-27 0 16,26 0-1,1 0 1,-1 0-16,80 0 16,-79 0-1,-1 0-15,0 0 16,1 0-16,-1 0 15</inkml:trace>
  <inkml:trace contextRef="#ctx0" brushRef="#br0" timeOffset="6266.3584">23469 9578 0,'0'-27'62,"26"27"-46,27 0 0,-27 0-16,1 0 15,52 0 1,-52 0-1,26 0-15,-1 0 16,28-26 0,-1 26-16,-26 0 15,0-53 1,-26 53-16,25 0 15,-52 0 1,53 0-16,0 0 16,-26 0-16,-1 0 15,1 0 1,-1 0-1,-26 0-15,27 0 16,-1 0 0,1 0-1,25 0-15,1 0 16,53 27-1,0-1-15,26-26 16,-52 0 0,-27 26-16,-27-26 15,0 0 1,1 0 124,-1 0-93,-26 0-31,27 0-16,-1 0 15,1 0 1,-27 0-16,26 0 78</inkml:trace>
  <inkml:trace contextRef="#ctx0" brushRef="#br0" timeOffset="60091.437">25876 9578 0,'0'26'328,"27"-26"-313,-27 0 1,26 0 0,1 0-1,-1 0 1,-26 0-16,53 0 15,-27 0 1,27 0-16,-26 0 16,-1 0-1,1 0 1,-27 0-16,26 0 15,1 0-15,-1 0 16,1 0-16,-1 0 16,0 0-1,1 0-15,-27 0 16,26 0-1,1 0 1,-1 0 0,-26 0-1,27 0 1,26 0-16,26 0 15,80 0 1,-53 0-16,0 0 16,26-53-16,-79 53 15,0 0 1,0 0-1,-53 0 95,26 0-79,-26 0-31,53 0 15,0 0 1,0 0-16,-27 0 16,27 0-1,0 0-15,-27 0 16,1 0-1,-27 0-15,26 0 16,1 0 0,-1 0-16,-26 0 15,27 0-15</inkml:trace>
  <inkml:trace contextRef="#ctx0" brushRef="#br0" timeOffset="61064.4927">28416 9551 0,'27'0'63,"52"0"-48,106 0-15,-26 0 16,79 0 0,-53 0-16,-79 0 15,79 0 1,-132 0-16,53 27 15,-106-27 1,27 0-16,-1 0 16,1 0-16,-27 0 31,26 0 0,0 0-15,1 0-1,-27 0-15,26 0 16,54 0-16,-27 0 15,-53 0 1,26 0-16,1 0 16,-1 0-1,-26 0 1,26 0-1</inkml:trace>
  <inkml:trace contextRef="#ctx0" brushRef="#br0" timeOffset="69108.9528">26564 9816 0,'0'0'47,"53"0"-32,-53 0-15,27 0 16,-1 0-1,0 0-15,1 0 16,26 0 0,26 0-16,-26 0 15,0 0 1,0 0-16,-27 0 15,1 0 1,-27 0 0,53 0-1,0 0-15,0 0 16,0 0-16,-1 0 15,-25 0 1,26 0-16,-53 0 16,53 0-1,-27 0-15,-26 0 31,53 0-31,0 0 16,-27 0-16,1 0 16,26 0-1,-53 0-15,53 0 31,-53 0 1</inkml:trace>
  <inkml:trace contextRef="#ctx0" brushRef="#br0" timeOffset="70591.0376">29104 9763 0,'0'0'140,"53"0"-140,0-26 16,26 26-1,80 0-15,-79 0 16,-28 0-16,-25 0 16,26 0-1,26 0-15,-26 0 16,-53 0-1,27 0 1,-1 0 0,0 0-16,54 0 15,-80 0 1,26 0-16,27 0 15,-26 0-15,-1 0 16,1 0 0,-27 0-16,26 0 15,0 0 1,1 0-1,-27 0 1,26 0 0</inkml:trace>
  <inkml:trace contextRef="#ctx0" brushRef="#br0" timeOffset="634564.295">4048 10292 0,'0'0'78,"80"0"-62,25 27-1,-25-27-15,-1 0 16,-26 0-1,26 0-15,1 0 16,-27 26 0,79-26-16,-26 27 15,53-1-15,-1 1 16,-52-27-1,-26 26-15,-28-26 16,1 0 0,-26 0-16,52 0 15,1 0 1,-28 0-16,28 0 15,-1 0 1,-52 0-16,26 0 16,-27 0-1,-26 0 1,53 0-16,26 0 15,27 0 1,79 0 0,-52 0-16,-27 0 15,26 0 1,-53 0-16,-52 0 15,26 0-15,-27 0 16,53 0 0,27 0-16,-53 0 15,53 0-15,0 0 16,-27 0-1,-52 0 1,26 0-16,-53 0 16,52 0-16,1 0 15,53 0 1,0 0-16,0 0 15,-27 0 1,-52 0-16,-27 0 16,53 0 15,-53 0-31,26 0 15,27 0 1,0 0-16,-27 0 16,1 0-1,-27 0 32,26 0-31,1 0-1,-1 0 94</inkml:trace>
  <inkml:trace contextRef="#ctx0" brushRef="#br0" timeOffset="643169.7872">4048 9419 0,'0'0'124,"106"0"-108,79 0 0,27 0-16,-27 0 15,-26 0 1,-80 0-16,1 0 15,-28 0 1,-25 0-16,52 0 16,-26 0-16,0 0 15,27 0 1,-28 0-16,1 0 15,0 0 1,-26 0-16,-1 0 16,54 0-1,52 0-15,132 0 16,-78 0-1,25 0-15,-105 0 16,-26 0-16,-54 0 16,0 0 108,-26 0-108,27 0 0,-1 0-16,-26 0 15,27 0 63,-1 0-62,27 0-16,0 0 15,-53 0-15,27 0 63,-1 0-32,0 0-15</inkml:trace>
  <inkml:trace contextRef="#ctx0" brushRef="#br0" timeOffset="657007.5787">7726 11509 0,'0'0'156,"26"0"-156,27 0 15,-26 0-15,-27 0 16,132 27 0,-26-27-16,79 0 15,0 0-15,27 0 16,-106 0-1,26 0-15,-53 0 16,-52 0 0,-1 0-1,1 0-15,-27 0 16,26 0-1,27 0 1,-26 0-16,78 0 16,54 26-16,26-26 15,1 53 1,25-53-16,-26 0 15,-105 0 1,-1 0 0,-26 0-16,-53 0 15,27 0-15,-1 0 16,1 0-1,25 27-15,-52-27 16,27 0-16,-27 0 16,53 0-1,-53 0-15,79 0 16,-26 0-1,53 0-15,79 0 16,-26 0 0,-53-27-16,52 27 15,-52 0 1,53 0-16,0 0 15,0 0-15,-1 0 16,-25 0 0,-1-26-1,-53-1-15,-26 27 16,53 0-16,-53 0 15,132 0 1,-53 0-16,80 0 16,-27 0-1,-26 0-15,-53-26 16,26 26-1,0 0-15,80 0 16,-53 0-16,79 0 16,-53 0-1,53-27-15,-52 1 16,-107 26-1,-26 0 1,0-27-16,26 27 16,53 0-16,54 0 15,78-52 1,-26 25-16,-105 27 15,52-26-15,-26-1 16,-54 27 0,54 0-16,79 0 15,-26 0 1,53 0-1,-54 0-15,-105 0 16,26 0-16,-105 0 16,52 0-1,27 0-15,53 0 16,26 0-16,-26 0 15,79-53 1,-79 27 0,-27-1-16,0 27 15,-52 0-15,-1 0 16,-26 0-1,26 0-15,-26 0 16,-26 0 0,-27 0-16,52 0 15,1 0 1,27 0-16,-54 0 15,80 0 1,-27 0-16,27 0 16,-26 0-16,26 0 15,-27 0 1,53 0-16,-26 0 15,26 0 1,1 0-16,-54 0 16,-53 0-1,27 0-15,-26 0 16,-1 0-1,54 0-15,-1 0 16,27 0-16,0 0 16,-27 0-1,0 0-15,27 0 16,-53 0-1,-26 0 1,52 0-16,-26 0 16,26 27-16,1-1 15,-27-26-15,-27 0 16,0 0 15,27 27-15,-26-1-16,52-26 15,1 27 1,-1-27-16,0 0 15,-26 0 1,-53 0-16,27 0 16,-1 0-1,27 0 1,27 26-1,-80-26 1,26 0 62</inkml:trace>
  <inkml:trace contextRef="#ctx0" brushRef="#br0" timeOffset="674666.5887">23627 11483 0,'0'-27'63,"27"27"-48,79 0 1,52 0-16,-25 0 16,105 0-1,-53 0-15,-53 0 16,80 0-1,-53 0-15,-27 0 16,0 0 0,53 0-16,-79 0 15,-79 0-15,-1 0 16,27 0-1,27 0-15,-1 0 16,0-26 0,27 0-16,26-27 15,-26 53 1,-26 0-16,25-53 15,-25 53 1,-54 0-16,27 0 16,-26 0-1,-27 0 1,26 0-1,27 0 1,26 0-16,27 0 16,79 0-1,-26 53-15,26-27 16,-132-26-1,0 0-15,-26 0 16,-1 27 15,1-27-31,-1 0 16,27 0-1,0 26-15,0-26 16</inkml:trace>
  <inkml:trace contextRef="#ctx0" brushRef="#br0" timeOffset="675986.6642">4180 12382 0,'0'0'47,"80"0"-47,105 0 15,53 0 1,27 0-16,26 0 15,-53 0 1,53 0-16,26 0 16,-26 0-1,-26 0-15,-27 0 16,0 0-1,-105 0-15,-54 0 16,0 0 0,-26 0-16,27 0 15,-54 0 1,27 0-16,-27 0 15,-26 0 1,53 0-16,0 0 16,27 0-16,26 0 15,-1 0 1,1 0-16,-79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8:37:54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13018 11562 0,'26'0'218,"0"0"-171,-26 0 94,27 0-110,26 0-16,-27 0-15,54 0 16,25 0 0,28 0-16,25 0 15,28 0 1,-80 0-16,-54 0 15,1 0-15,-26 0 16,-27 0 0,53 0-16,-53 0 15,26 0 1,-26 0-16,53 0 15,-26 0 1,-27 0-16,53 0 31,-53 0-31,26 0 16,27 0-1,-27 0-15,1 0 16,-1 0 15</inkml:trace>
  <inkml:trace contextRef="#ctx0" brushRef="#br0" timeOffset="7124.4075">15081 12753 0,'27'0'63,"158"0"-63,0 53 15,106-53 1,106 53-16,-27-53 15,-26 0-15,27 0 16,79 26 0,-106-26-1,26 0-15,-53 0 16,-25 27-16,-107-27 15,79 0 1,-52 0-16,-27 0 16,-53 0-1,-26 0-15,-26 0 16,-80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3:19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8123 11695 0,'0'0'62,"53"0"-62,0 0 16,-27 0 0,53 0-16,27 0 15,53-27 1,26 1-16,-53 26 15,27-53 1,-53 53-16,-106 0 16,27 0-1,-1 0-15,0 0 31,1 0-15,52 0-16,-26 0 16,-26 0-1,-1 0-15,1 0 16,-1 0-1,-26 0-15,53 0 16,-27 0 0,1 0-16,-1 0 15,27 0-15,-53 0 16,53 0-1,26 0-15,-26 0 16,0-27 0,-53 27-16,27 0 31,-1 0-16,1 0 17,-27-26-17,53 26-15,0 0 16,-27 0-1,27 0-15,-27 0 16,1-27 46,-1 27-46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3:21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8043 14579 0,'27'0'47,"-1"0"-32,1 0 1,52 0-16,0 0 16,-79 0-1,80 0-15,-54 0 16,80 0-1,0 0-15,26 0 16,80 26 0,-133-26-16,80 0 15,-80 0-15,-26 0 16,27 0-1,-1 0-15,53 0 16,-26 0 0,26 0-16,-52 0 15,-54 0 1,1 0-16,-1 0 15,-26 0-15,53 0 16,27 0 0,-1 0-16,27 0 15,0 0 1,-27 0-16,-53 0 15,-26 0 32,53 0-31,-26 0-16,52 0 15,27 0 1,-27 0-16,-26 0 16,0 0-1,-26 0 1,52 0-16,27 0 15,26 0-15,-52 0 16,25 0 0,-78 0-16,-1 0 15,1 0 1,-1 0 15,-26 0-31,27 0 16,-1 0-16,1 0 31,-27 0-31,26 0 15,27 0 1,0 0-16,-27 0 16,1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3:52.4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12462 14473 0,'0'0'47,"79"0"-31,1 0-16,78 53 15,-25-53-15,-1 0 16,0 0-1,53 0-15,-26 0 16,-79 0 0,-28 0-16,28 0 15,-27 0 1,0 0-16,26 0 15,0 0 1,27 26-16,-26 1 16,-54-27-16,54 0 15,-54 0 1,0 0-16,1 26 15,-1-26 1,-26 0 0,27 0-1,26 0 1,-27 0-16,27 0 15,-26 0-15,52 0 16,-53 0 0,1 0-16,26 0 15,-53 0-15,53 0 16,-27 26-1,1-26 1,25 0-16,-25 0 16,-27 0-16,26 0 31,1 0-16,-1 0-15,-26 0 16,27 0 0,-1 0-1,1 0 1,-27 0 15,26 0 0,1 0 47,-1 0-62,-26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8:51.2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8255 15610 0,'0'0'78,"79"0"-62,27 0-1,53 0-15,26 0 16,27 0-16,0 0 15,-27 0 1,-106 0 0,-52 0-16,-27 0 62,26 0-46,0 0-1,1 0 1,26 0-1,53 0-15,-80 0 16,80 0 0,53 27-16,-53-27 15,-1 26 1,-25-26-16,-54 0 15,27 0 1,-26 0-16,52 0 16,0 0-16,-52 0 15,-27 0 1,53 0-16,-53 0 15,26 0 1,27 53-16,26-53 16,1 0-1,79 0-15,-80 0 16,-53 0-16,1 0 140,79 0-140,52 0 16,-52 0-1,-26 0-15,-1 0 16,-52 0 0,52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8:53.2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13018 15425 0,'0'0'94,"105"27"-79,54-1-15,-27-26 16,133 27-1,52-27-15,-25 0 16,78 0 0,-79 0-16,-106 0 15,-53 0 1,54 0-16,-28 0 15,-52 0-15,-26 0 16,-54 0 0,27 0-16,-27 0 15,1 0 1,-27 0 31,26 0-16,1 0-16,-27 0 1,26 0-16,1 0 16,-1 0-1,-26 0-15,27 0 16,-1 0-1,1 0-15,-1 0 16,53 0-16,1 0 16,26 0-1,26 0-15,-53 53 16,27-53-1,26 26-15,-26-26 16,53 26 0,-80-26-16,-52 0 15,52 0-15,-52 0 16,26 0-1,-53 0 1,79 0-16,-53 0 16,1 0-16,26 0 15,0 0 1,0 0-1,0 0-15,-1 0 16,-52 0-16,53 0 16,-26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8:59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16563 0,'26'0'15,"54"0"1,78 0-16,239 0 15,0 0 1,-26 0-16,-107 0 16,-52 0-1,-27-27 1,-26 27-16,-27 0 15,0 0-15,54 0 16,-134 0 0,1 0-16,-53 0 140,53 0-124,27 0-16,-27 0 15,-53 0 1,26 0 15,1 0-31,-1 0 16,-26 0-1,26 0-15,27 0 16,-26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1-28T07:59:11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5768 3545 0,'53'0'15,"211"0"1,27 0-16,106 27 16,-106 26-16,-79 0 15,26-53 1,-26 53-16,-27-53 15,0 0 1,27 0-16,-53 0 16,-27 0-1,53 0 1,-26 0-16,-53 0 15,0 0-15,-1 0 16,-25 0 0,-27 0-16,-53 26 15,53-26-15,-27 0 16,-26 0-1,53 0 17,-53 0-17,26 0-15,1 0 16,26 0-1,26 0-15,-79 0 16,27 0 0,-27 0 30,26 0-30,1 0-16,-1 0 109,-26 0-62,26 0-16,1 0-15,-1 0-1,-26 0 32,27 0-16,-1 0-31,1 0 16,26 0 0,-27 0-16,27-26 15,0 26-15,-53 0 16,26 0-1,1 0-15,-27 0 16,26 0 0,27 0-16,-26 0 15,26 0 1,-27 0-16,-26 0 15,53 0 1,0 0-16,0 0 16,-27 0-1,27 0-15,-26 0 16,26-27-16,52 27 15,-52 0 1,53 0-16,0-26 16,-27 26-1,1-27-15,-54 27 16,27 0-1,-26 0-15,-1 0 32,1 0-32,-1 0 15,0 0-15,27 0 16,-26 0-1,-27 0-15,53 0 16,-27 0 0,1 0-1,-1 0-15,-26 0 16,53 0-16,26 0 15,1 0-15,26 0 32,-27 0-32,27 0 0,-53 0 15,26-26 1,-26 26-1,-27 0-15,1 0 16,26 0-16,0 0 16,53 0-1,-27 0-15,0-27 16,1 27-16,-54 0 15,54-26 1,-54 26 0,27 0-16,0 0 15,26 0-15,-52 0 16,52 0-1,0 0-15,-52 0 16,52 0 0,-52 0-16,-1 0 15,27 0 1,-53 0-16,79 0 15,54 0 1,78 0-16,-25 0 16,78 0-16,-52 0 15,-80 0 1,-52 0-16,52 0 15,-79 0 1,106 0 0,26 0-16,106 0 15,0 0-15,0 0 16,-53 0-1,-79 0-15,-53 0 16,-27 0-16,-53 0 16,27 0-1,27 0 1,26 0-16,26 0 15,-26 0 1,-80 0-16,27 0 16,-27 0-16,1 0 31,-1 0-31,1 0 15,-1 0-15,27 0 16,0 0 0,0 0-16,-26 0 15,-27 0 1,52 0-16,-25 0 15,26 0 1,0 0-16,0 0 16,-53 0-16,53 0 15,-27 0 1,1 0-1,-27 0 1,26 0 0,0 0-1,1 0-15,52 0 16,-26 0-1,0 0-15,-53 0 16,53 0 15,-53 0-31,26 0 16,-26 0-1,53 0-15,-26 0 16,-27 0 0,53 0-16,-27 0 15,1 0 1,26 0-16,-53 0 15,26 0-15,0 0 16,1 0 15,-27 0 94,26 0-109,27 0-1,27 0-15,-27 0 16,26-27-16,-26 27 15,0 0 1,-53 0 0,79-26-1,-26 26 1,0 0-1,0 0-15,-53 0 16,26 0 0,-26 0-16,53 0 15,-53 0 1,53 0-1,-26 0-15,-1 0 16,1 0 0,-1 0 15,1 0-16,-1 0 1,0 0 0,1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381E9-91C5-4038-AA82-DA62C619497A}" type="datetimeFigureOut">
              <a:rPr lang="zh-CN" altLang="en-US" smtClean="0"/>
              <a:t>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EE04-E490-4F52-8E8D-8F07B6F10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187960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12286" y="908050"/>
            <a:ext cx="75819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dirty="0"/>
              <a:t>Python</a:t>
            </a:r>
            <a:r>
              <a:rPr lang="zh-CN" altLang="en-US" sz="3000" dirty="0"/>
              <a:t>全栈班</a:t>
            </a:r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2063751" y="4221163"/>
            <a:ext cx="4131733" cy="14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/>
              <a:t>赵天宇</a:t>
            </a:r>
          </a:p>
          <a:p>
            <a:r>
              <a:rPr lang="en-US" altLang="zh-CN" sz="2100"/>
              <a:t>ztypl@hotmail.com</a:t>
            </a:r>
          </a:p>
          <a:p>
            <a:fld id="{BBB03C1E-6B36-441B-9FFE-D377CAF69C91}" type="datetime2">
              <a:rPr lang="zh-CN" altLang="en-US" sz="2100" smtClean="0"/>
              <a:pPr/>
              <a:t>2019年1月14日星期一</a:t>
            </a:fld>
            <a:endParaRPr lang="en-US" altLang="zh-CN" sz="2100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912286" y="3071815"/>
            <a:ext cx="10365313" cy="6032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/>
              <a:t>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041080" y="1135666"/>
            <a:ext cx="2641600" cy="8534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C0A0C-D2BF-F54B-AC69-85D92687E128}" type="datetime2">
              <a:rPr lang="zh-CN" altLang="en-US" smtClean="0"/>
              <a:t>2019年1月14日星期一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49C382-F21B-4F65-934A-3F0D2F50233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43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49BC0-8F7C-AD4E-A5EF-723D6509022B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6DE60-C711-4BA1-89FA-B3D593B70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9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2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4954-FBA6-004C-9F64-B5906C493530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B4A79-6BE8-40EC-BDB0-48DD8C437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63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5EC9-DAF2-2246-B1A8-BF50D3A94F16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3442-E96E-4C6E-8722-C73A57029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68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55653" y="304800"/>
            <a:ext cx="10678583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BCBA9-A64B-4A40-8440-30FE5787C8B2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A81-C5CE-4C6A-B06A-8C63994BD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5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EB70-B654-4058-838F-8806615D9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92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841F93BA-D9BF-BC4B-BA86-175867B95F50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17D4-0CBA-41AA-B1E7-777C77D31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4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052516"/>
            <a:ext cx="52324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A401-5AD9-944A-97D0-B7D938414F8F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24B7B-9641-4218-96EA-4FB23F3BE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34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3F11-29DF-7F43-BDD3-524D0F58A418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F7E86-116C-4042-9219-A367F613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8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4152-BEE6-8740-8BC2-BEA8A9605BAA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BF7A6-B673-4A63-84E3-2FA03A2DC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4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1308E-237D-9F4E-8509-7AA24F98750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0A00-DFEE-41D0-B888-E25B8595F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6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9DA4E-5C6F-FB47-BC01-AAA2D0AD43C8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8893-B835-4572-8C64-ECF747F24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8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90F44-F846-E443-858D-216A0A768584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18B23-9643-4F6C-A294-67F1FB31C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0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0"/>
            <a:ext cx="10668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052516"/>
            <a:ext cx="10668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1" y="908050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308725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381753"/>
            <a:ext cx="2641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7BCF5363-C0A9-D348-A026-116C987FE407}" type="datetime2">
              <a:rPr lang="zh-CN" altLang="en-US" smtClean="0"/>
              <a:t>2019年1月14日星期一</a:t>
            </a:fld>
            <a:endParaRPr lang="en-US" altLang="zh-CN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r>
              <a:rPr lang="zh-CN" altLang="en-US" dirty="0"/>
              <a:t>金融分析与金融量化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1"/>
            <a:ext cx="2641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0149C382-F21B-4F65-934A-3F0D2F502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9152546" y="212876"/>
            <a:ext cx="2640971" cy="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qer.io/home/" TargetMode="External"/><Relationship Id="rId4" Type="http://schemas.openxmlformats.org/officeDocument/2006/relationships/hyperlink" Target="https://www.ricequant.com/" TargetMode="External"/><Relationship Id="rId5" Type="http://schemas.openxmlformats.org/officeDocument/2006/relationships/hyperlink" Target="https://www.quantopian.com/" TargetMode="External"/><Relationship Id="rId6" Type="http://schemas.openxmlformats.org/officeDocument/2006/relationships/hyperlink" Target="https://github.com/ricequant/rqalpha" TargetMode="External"/><Relationship Id="rId7" Type="http://schemas.openxmlformats.org/officeDocument/2006/relationships/hyperlink" Target="https://github.com/yutiansut/quantaxi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oinquant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customXml" Target="../ink/ink8.xml"/><Relationship Id="rId13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17.emf"/><Relationship Id="rId4" Type="http://schemas.openxmlformats.org/officeDocument/2006/relationships/customXml" Target="../ink/ink4.xml"/><Relationship Id="rId5" Type="http://schemas.openxmlformats.org/officeDocument/2006/relationships/image" Target="../media/image18.emf"/><Relationship Id="rId6" Type="http://schemas.openxmlformats.org/officeDocument/2006/relationships/customXml" Target="../ink/ink5.xml"/><Relationship Id="rId7" Type="http://schemas.openxmlformats.org/officeDocument/2006/relationships/image" Target="../media/image19.emf"/><Relationship Id="rId8" Type="http://schemas.openxmlformats.org/officeDocument/2006/relationships/customXml" Target="../ink/ink6.xml"/><Relationship Id="rId9" Type="http://schemas.openxmlformats.org/officeDocument/2006/relationships/image" Target="../media/image20.emf"/><Relationship Id="rId10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emf"/><Relationship Id="rId20" Type="http://schemas.openxmlformats.org/officeDocument/2006/relationships/customXml" Target="../ink/ink18.xml"/><Relationship Id="rId21" Type="http://schemas.openxmlformats.org/officeDocument/2006/relationships/image" Target="../media/image32.emf"/><Relationship Id="rId22" Type="http://schemas.openxmlformats.org/officeDocument/2006/relationships/customXml" Target="../ink/ink19.xml"/><Relationship Id="rId23" Type="http://schemas.openxmlformats.org/officeDocument/2006/relationships/image" Target="../media/image33.emf"/><Relationship Id="rId10" Type="http://schemas.openxmlformats.org/officeDocument/2006/relationships/customXml" Target="../ink/ink13.xml"/><Relationship Id="rId11" Type="http://schemas.openxmlformats.org/officeDocument/2006/relationships/image" Target="../media/image27.emf"/><Relationship Id="rId12" Type="http://schemas.openxmlformats.org/officeDocument/2006/relationships/customXml" Target="../ink/ink14.xml"/><Relationship Id="rId13" Type="http://schemas.openxmlformats.org/officeDocument/2006/relationships/image" Target="../media/image28.emf"/><Relationship Id="rId14" Type="http://schemas.openxmlformats.org/officeDocument/2006/relationships/customXml" Target="../ink/ink15.xml"/><Relationship Id="rId15" Type="http://schemas.openxmlformats.org/officeDocument/2006/relationships/image" Target="../media/image29.emf"/><Relationship Id="rId16" Type="http://schemas.openxmlformats.org/officeDocument/2006/relationships/customXml" Target="../ink/ink16.xml"/><Relationship Id="rId17" Type="http://schemas.openxmlformats.org/officeDocument/2006/relationships/image" Target="../media/image30.emf"/><Relationship Id="rId18" Type="http://schemas.openxmlformats.org/officeDocument/2006/relationships/customXml" Target="../ink/ink17.xml"/><Relationship Id="rId1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23.emf"/><Relationship Id="rId4" Type="http://schemas.openxmlformats.org/officeDocument/2006/relationships/customXml" Target="../ink/ink10.xml"/><Relationship Id="rId5" Type="http://schemas.openxmlformats.org/officeDocument/2006/relationships/image" Target="../media/image24.emf"/><Relationship Id="rId6" Type="http://schemas.openxmlformats.org/officeDocument/2006/relationships/customXml" Target="../ink/ink11.xml"/><Relationship Id="rId7" Type="http://schemas.openxmlformats.org/officeDocument/2006/relationships/image" Target="../media/image25.emf"/><Relationship Id="rId8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customXml" Target="../ink/ink25.xml"/><Relationship Id="rId13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0.xml"/><Relationship Id="rId3" Type="http://schemas.openxmlformats.org/officeDocument/2006/relationships/image" Target="../media/image34.emf"/><Relationship Id="rId4" Type="http://schemas.openxmlformats.org/officeDocument/2006/relationships/customXml" Target="../ink/ink21.xml"/><Relationship Id="rId5" Type="http://schemas.openxmlformats.org/officeDocument/2006/relationships/image" Target="../media/image35.emf"/><Relationship Id="rId6" Type="http://schemas.openxmlformats.org/officeDocument/2006/relationships/customXml" Target="../ink/ink22.xml"/><Relationship Id="rId7" Type="http://schemas.openxmlformats.org/officeDocument/2006/relationships/image" Target="../media/image36.emf"/><Relationship Id="rId8" Type="http://schemas.openxmlformats.org/officeDocument/2006/relationships/customXml" Target="../ink/ink23.xml"/><Relationship Id="rId9" Type="http://schemas.openxmlformats.org/officeDocument/2006/relationships/image" Target="../media/image37.emf"/><Relationship Id="rId10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6.xml"/><Relationship Id="rId3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7769E1-7B67-4B09-9E02-5A1F62FE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EC31FB7-E7EF-4D06-A755-AE1B69776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5340349" cy="4967287"/>
          </a:xfrm>
        </p:spPr>
        <p:txBody>
          <a:bodyPr/>
          <a:lstStyle/>
          <a:p>
            <a:r>
              <a:rPr lang="zh-CN" altLang="en-US" sz="2400" b="1" dirty="0"/>
              <a:t>金融</a:t>
            </a:r>
            <a:r>
              <a:rPr lang="zh-CN" altLang="en-US" sz="2400" dirty="0"/>
              <a:t>：就是对现有资源进行重新整合之后，实现价值和利润的等效流通。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b="1" dirty="0"/>
              <a:t>金融工具</a:t>
            </a:r>
            <a:r>
              <a:rPr lang="zh-CN" altLang="en-US" sz="2400" dirty="0"/>
              <a:t>：在金融市场中可交易的金融资产。</a:t>
            </a:r>
          </a:p>
          <a:p>
            <a:pPr lvl="1"/>
            <a:r>
              <a:rPr lang="zh-CN" altLang="en-US" sz="2000" dirty="0"/>
              <a:t>股票</a:t>
            </a:r>
            <a:endParaRPr lang="en-US" altLang="zh-CN" sz="2000" dirty="0"/>
          </a:p>
          <a:p>
            <a:pPr lvl="1"/>
            <a:r>
              <a:rPr lang="zh-CN" altLang="en-US" sz="2000" dirty="0"/>
              <a:t>期货</a:t>
            </a:r>
            <a:endParaRPr lang="en-US" altLang="zh-CN" sz="2000" dirty="0"/>
          </a:p>
          <a:p>
            <a:pPr lvl="1"/>
            <a:r>
              <a:rPr lang="zh-CN" altLang="en-US" sz="2000" dirty="0"/>
              <a:t>黄金</a:t>
            </a:r>
            <a:endParaRPr lang="en-US" altLang="zh-CN" sz="2000" dirty="0"/>
          </a:p>
          <a:p>
            <a:pPr lvl="1"/>
            <a:r>
              <a:rPr lang="zh-CN" altLang="en-US" sz="2000" dirty="0"/>
              <a:t>外汇</a:t>
            </a:r>
            <a:endParaRPr lang="en-US" altLang="zh-CN" sz="2000" dirty="0"/>
          </a:p>
          <a:p>
            <a:pPr lvl="1"/>
            <a:r>
              <a:rPr lang="zh-CN" altLang="en-US" sz="2000" dirty="0"/>
              <a:t>基金</a:t>
            </a:r>
            <a:endParaRPr lang="en-US" altLang="zh-CN" sz="2000" dirty="0"/>
          </a:p>
          <a:p>
            <a:pPr lvl="1"/>
            <a:r>
              <a:rPr lang="en-US" altLang="zh-CN" sz="2000" dirty="0"/>
              <a:t>……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518B1FC-A7BB-45D8-99DA-94C2380B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F7FDBC0-1EC2-443F-99A3-43A410A8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1A703C8-EB63-430B-BE11-4CF701FE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6EFF0D79-5C32-4FD8-9761-18BBB700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0500" y="2026034"/>
            <a:ext cx="4754199" cy="316629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72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金融量化投资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/>
              <a:t>量化投资</a:t>
            </a:r>
            <a:r>
              <a:rPr kumimoji="1" lang="zh-CN" altLang="en-US" dirty="0"/>
              <a:t>：</a:t>
            </a:r>
            <a:r>
              <a:rPr lang="zh-CN" altLang="en-US" dirty="0"/>
              <a:t>利用计算机技术并且采用一定的数学模型去实践投资理念，实现投资策略的过程。</a:t>
            </a:r>
            <a:endParaRPr lang="en-US" altLang="zh-CN" dirty="0"/>
          </a:p>
          <a:p>
            <a:r>
              <a:rPr kumimoji="1" lang="zh-CN" altLang="en-US" dirty="0"/>
              <a:t>量化投资的优势：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避免主观情绪、人性弱点和认知偏差，选择更加客观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能同时包括多角度的观察和多层次的模型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及时跟踪市场变化，不断发现新的统计模型，寻找交易机会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在决定投资策略后，能通过回测验证其效果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6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量化策略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量化策略：通过</a:t>
            </a:r>
            <a:r>
              <a:rPr lang="zh-CN" altLang="en-US" dirty="0"/>
              <a:t>一套固定的逻辑来分析、判断和决策，自动化地进行股票交易。</a:t>
            </a:r>
            <a:endParaRPr lang="en-US" altLang="zh-CN" dirty="0"/>
          </a:p>
          <a:p>
            <a:r>
              <a:rPr kumimoji="1" lang="zh-CN" altLang="en-US" dirty="0"/>
              <a:t>核心内容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择时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仓位管理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止盈止损</a:t>
            </a:r>
            <a:endParaRPr kumimoji="1" lang="en-US" altLang="zh-CN" dirty="0"/>
          </a:p>
          <a:p>
            <a:r>
              <a:rPr kumimoji="1" lang="zh-CN" altLang="en-US" dirty="0"/>
              <a:t>策略的周期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产生想法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学习知识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实现策略：</a:t>
            </a:r>
            <a:r>
              <a:rPr kumimoji="1" lang="en-US" altLang="zh-CN" dirty="0"/>
              <a:t>Python</a:t>
            </a:r>
          </a:p>
          <a:p>
            <a:pPr lvl="1"/>
            <a:r>
              <a:rPr kumimoji="1" lang="zh-CN" altLang="en-US" dirty="0"/>
              <a:t>检验策略：回测</a:t>
            </a:r>
            <a:r>
              <a:rPr kumimoji="1" lang="en-US" altLang="zh-CN" dirty="0"/>
              <a:t>/</a:t>
            </a:r>
            <a:r>
              <a:rPr kumimoji="1" lang="zh-CN" altLang="en-US" dirty="0"/>
              <a:t>模拟交易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实盘交易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优化策略</a:t>
            </a:r>
            <a:r>
              <a:rPr kumimoji="1" lang="en-US" altLang="zh-CN" dirty="0"/>
              <a:t>/</a:t>
            </a:r>
            <a:r>
              <a:rPr kumimoji="1" lang="zh-CN" altLang="en-US" dirty="0"/>
              <a:t>放弃策略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算法基础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35" y="1511585"/>
            <a:ext cx="4554731" cy="46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3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第二章：量化投资与</a:t>
            </a:r>
            <a:r>
              <a:rPr kumimoji="1" lang="en-US" altLang="zh-CN" dirty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06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量化投资与</a:t>
            </a:r>
            <a:r>
              <a:rPr kumimoji="1" lang="en-US" altLang="zh-CN" dirty="0"/>
              <a:t>Python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Python?</a:t>
            </a:r>
          </a:p>
          <a:p>
            <a:pPr lvl="1"/>
            <a:r>
              <a:rPr kumimoji="1" lang="zh-CN" altLang="en-US" dirty="0"/>
              <a:t>其他选择：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SAS/SPSS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量化投资第三方相关模块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NumPy</a:t>
            </a:r>
            <a:r>
              <a:rPr kumimoji="1" lang="zh-CN" altLang="en-US" dirty="0"/>
              <a:t>：数组批量计算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pandas</a:t>
            </a:r>
            <a:r>
              <a:rPr kumimoji="1" lang="zh-CN" altLang="en-US" dirty="0"/>
              <a:t>：表计算与数据分析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Matplotlib</a:t>
            </a:r>
            <a:r>
              <a:rPr kumimoji="1" lang="zh-CN" altLang="en-US" dirty="0"/>
              <a:t>：图表绘制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如何使用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进行量化投资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自己编写：</a:t>
            </a:r>
            <a:r>
              <a:rPr kumimoji="1" lang="en-US" altLang="zh-CN" dirty="0" err="1"/>
              <a:t>NumPy+pandas+Matplotlib</a:t>
            </a:r>
            <a:r>
              <a:rPr kumimoji="1" lang="en-US" altLang="zh-CN" dirty="0"/>
              <a:t>+……</a:t>
            </a:r>
          </a:p>
          <a:p>
            <a:pPr lvl="1"/>
            <a:r>
              <a:rPr kumimoji="1" lang="zh-CN" altLang="en-US" dirty="0"/>
              <a:t>在线平台：</a:t>
            </a:r>
            <a:r>
              <a:rPr kumimoji="1" lang="zh-CN" altLang="en-US" dirty="0">
                <a:hlinkClick r:id="rId2"/>
              </a:rPr>
              <a:t>聚宽</a:t>
            </a:r>
            <a:r>
              <a:rPr kumimoji="1" lang="zh-CN" altLang="en-US" dirty="0"/>
              <a:t>、</a:t>
            </a:r>
            <a:r>
              <a:rPr kumimoji="1" lang="zh-CN" altLang="en-US" dirty="0">
                <a:hlinkClick r:id="rId3"/>
              </a:rPr>
              <a:t>优矿</a:t>
            </a:r>
            <a:r>
              <a:rPr kumimoji="1" lang="zh-CN" altLang="en-US" dirty="0"/>
              <a:t>、</a:t>
            </a:r>
            <a:r>
              <a:rPr kumimoji="1" lang="zh-CN" altLang="en-US" dirty="0">
                <a:hlinkClick r:id="rId4"/>
              </a:rPr>
              <a:t>米筐</a:t>
            </a:r>
            <a:r>
              <a:rPr kumimoji="1" lang="zh-CN" altLang="en-US" dirty="0"/>
              <a:t>、</a:t>
            </a:r>
            <a:r>
              <a:rPr kumimoji="1" lang="en-US" altLang="zh-CN" dirty="0" err="1">
                <a:hlinkClick r:id="rId5"/>
              </a:rPr>
              <a:t>Quantopian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……</a:t>
            </a:r>
          </a:p>
          <a:p>
            <a:pPr lvl="1"/>
            <a:r>
              <a:rPr kumimoji="1" lang="zh-CN" altLang="en-US" dirty="0"/>
              <a:t>开源框架：</a:t>
            </a:r>
            <a:r>
              <a:rPr kumimoji="1" lang="en-US" altLang="zh-CN" dirty="0">
                <a:hlinkClick r:id="rId6"/>
              </a:rPr>
              <a:t>RQAlpha</a:t>
            </a:r>
            <a:r>
              <a:rPr kumimoji="1" lang="zh-CN" altLang="en-US" dirty="0"/>
              <a:t>、</a:t>
            </a:r>
            <a:r>
              <a:rPr kumimoji="1" lang="en-US" altLang="zh-CN" dirty="0">
                <a:hlinkClick r:id="rId7"/>
              </a:rPr>
              <a:t>QUANTAXIS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……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028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0F1127-8420-43AE-BC1A-EFAA24B0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zh-CN" altLang="en-US" dirty="0"/>
              <a:t>基础功能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FD4D5A8-18D3-4AED-ADC4-95057DC54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en-US" altLang="zh-CN" dirty="0"/>
              <a:t>:</a:t>
            </a:r>
            <a:r>
              <a:rPr lang="zh-CN" altLang="en-US" dirty="0"/>
              <a:t>交互式的</a:t>
            </a:r>
            <a:r>
              <a:rPr lang="en-US" altLang="zh-CN" dirty="0"/>
              <a:t>Python</a:t>
            </a:r>
            <a:r>
              <a:rPr lang="zh-CN" altLang="en-US" dirty="0"/>
              <a:t>命令行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安装：</a:t>
            </a:r>
            <a:r>
              <a:rPr lang="en-US" altLang="zh-CN" dirty="0"/>
              <a:t>pip install </a:t>
            </a:r>
            <a:r>
              <a:rPr lang="en-US" altLang="zh-CN" dirty="0" err="1"/>
              <a:t>ipython</a:t>
            </a:r>
            <a:endParaRPr lang="en-US" altLang="zh-CN" dirty="0"/>
          </a:p>
          <a:p>
            <a:r>
              <a:rPr lang="zh-CN" altLang="en-US" dirty="0"/>
              <a:t>使用：</a:t>
            </a:r>
            <a:r>
              <a:rPr lang="en-US" altLang="zh-CN" dirty="0" err="1"/>
              <a:t>ipython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解释器的使用方法一致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23452E9-10DB-42A3-809B-14119085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A402263-55DC-41FB-871A-FB80FEC8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6F567-A7BA-41B5-846D-5729EAC7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F262B2CC-9C74-43F6-BEE4-B83698B8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8201" y="1371131"/>
            <a:ext cx="5098797" cy="4330055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427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0F1127-8420-43AE-BC1A-EFAA24B0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zh-CN" altLang="en-US" dirty="0"/>
              <a:t>高级功能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FD4D5A8-18D3-4AED-ADC4-95057DC54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en-US" altLang="zh-CN" dirty="0"/>
              <a:t>:</a:t>
            </a:r>
            <a:r>
              <a:rPr lang="zh-CN" altLang="en-US" dirty="0"/>
              <a:t>交互式的</a:t>
            </a:r>
            <a:r>
              <a:rPr lang="en-US" altLang="zh-CN" dirty="0"/>
              <a:t>Python</a:t>
            </a:r>
            <a:r>
              <a:rPr lang="zh-CN" altLang="en-US" dirty="0"/>
              <a:t>命令行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TAB</a:t>
            </a:r>
            <a:r>
              <a:rPr lang="zh-CN" altLang="en-US" dirty="0"/>
              <a:t>键自动完成</a:t>
            </a:r>
          </a:p>
          <a:p>
            <a:r>
              <a:rPr lang="en-US" altLang="zh-CN" dirty="0"/>
              <a:t>?</a:t>
            </a:r>
            <a:r>
              <a:rPr lang="zh-CN" altLang="en-US" dirty="0"/>
              <a:t>：内省、命名空间搜索</a:t>
            </a:r>
          </a:p>
          <a:p>
            <a:r>
              <a:rPr lang="en-US" altLang="zh-CN" dirty="0"/>
              <a:t>!</a:t>
            </a:r>
            <a:r>
              <a:rPr lang="zh-CN" altLang="en-US" dirty="0"/>
              <a:t>：执行系统命令</a:t>
            </a:r>
          </a:p>
          <a:p>
            <a:r>
              <a:rPr lang="zh-CN" altLang="en-US" dirty="0"/>
              <a:t>丰富的快捷键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23452E9-10DB-42A3-809B-14119085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A402263-55DC-41FB-871A-FB80FEC8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6F567-A7BA-41B5-846D-5729EAC7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xmlns="" id="{F4B4B6E5-6B93-4170-912B-BA462843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8815" y="1438830"/>
            <a:ext cx="5290385" cy="449275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42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IPython</a:t>
            </a:r>
            <a:r>
              <a:rPr kumimoji="1" lang="zh-CN" altLang="en-US" dirty="0"/>
              <a:t>快捷键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571" y="1052513"/>
            <a:ext cx="8578158" cy="496728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71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0F1127-8420-43AE-BC1A-EFAA24B0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zh-CN" altLang="en-US" dirty="0"/>
              <a:t>高级功能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FD4D5A8-18D3-4AED-ADC4-95057DC54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魔术命令：以</a:t>
            </a:r>
            <a:r>
              <a:rPr lang="en-US" altLang="zh-CN" sz="2400" dirty="0"/>
              <a:t>%</a:t>
            </a:r>
            <a:r>
              <a:rPr lang="zh-CN" altLang="en-US" sz="2400" dirty="0"/>
              <a:t>开始的命令</a:t>
            </a:r>
          </a:p>
          <a:p>
            <a:pPr lvl="1"/>
            <a:r>
              <a:rPr lang="en-US" altLang="zh-CN" sz="2000" dirty="0"/>
              <a:t>%run</a:t>
            </a:r>
            <a:r>
              <a:rPr lang="zh-CN" altLang="en-US" sz="2000" dirty="0"/>
              <a:t>：执行文件代码</a:t>
            </a:r>
          </a:p>
          <a:p>
            <a:pPr lvl="1"/>
            <a:r>
              <a:rPr lang="en-US" altLang="zh-CN" sz="2000" dirty="0"/>
              <a:t>%paste</a:t>
            </a:r>
            <a:r>
              <a:rPr lang="zh-CN" altLang="en-US" sz="2000" dirty="0"/>
              <a:t>：执行剪贴板代码</a:t>
            </a:r>
          </a:p>
          <a:p>
            <a:pPr lvl="1"/>
            <a:r>
              <a:rPr lang="en-US" altLang="zh-CN" sz="2000" dirty="0"/>
              <a:t>%</a:t>
            </a:r>
            <a:r>
              <a:rPr lang="en-US" altLang="zh-CN" sz="2000" dirty="0" err="1"/>
              <a:t>timeit</a:t>
            </a:r>
            <a:r>
              <a:rPr lang="zh-CN" altLang="en-US" sz="2000" dirty="0"/>
              <a:t>：评估运行时间</a:t>
            </a:r>
          </a:p>
          <a:p>
            <a:pPr lvl="1"/>
            <a:r>
              <a:rPr lang="en-US" altLang="zh-CN" sz="2000" dirty="0"/>
              <a:t>%</a:t>
            </a:r>
            <a:r>
              <a:rPr lang="en-US" altLang="zh-CN" sz="2000" dirty="0" err="1"/>
              <a:t>pdb</a:t>
            </a:r>
            <a:r>
              <a:rPr lang="zh-CN" altLang="en-US" sz="2000" dirty="0"/>
              <a:t>：自动调试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23452E9-10DB-42A3-809B-14119085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A402263-55DC-41FB-871A-FB80FEC8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6F567-A7BA-41B5-846D-5729EAC7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xmlns="" id="{F349DE35-81F3-4CA1-850D-788828A7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6353" y="1465604"/>
            <a:ext cx="5110366" cy="43398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54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43" y="2770315"/>
            <a:ext cx="6630297" cy="32681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IPython</a:t>
            </a:r>
            <a:r>
              <a:rPr kumimoji="1" lang="zh-CN" altLang="en-US" dirty="0"/>
              <a:t>常用的魔术命令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2"/>
          <a:stretch/>
        </p:blipFill>
        <p:spPr>
          <a:xfrm>
            <a:off x="2133601" y="1042010"/>
            <a:ext cx="6619539" cy="203801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926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1175"/>
          <a:stretch/>
        </p:blipFill>
        <p:spPr>
          <a:xfrm>
            <a:off x="2109434" y="2365382"/>
            <a:ext cx="7990242" cy="3980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调试器命令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675" y="1345331"/>
            <a:ext cx="8001000" cy="143405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99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股票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股票是股份公司发给出资人的一种凭证，股票的持有者就是股份公司的股东。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上市</a:t>
            </a:r>
            <a:r>
              <a:rPr kumimoji="1" lang="en-US" altLang="zh-CN" dirty="0"/>
              <a:t>/IPO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企业通过证券交易所公开向社会增发股票以募集资金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股票的作用：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出资证明、证明股东身份、对公司经营发表意见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公司分红、交易获利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0F1127-8420-43AE-BC1A-EFAA24B0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zh-CN" altLang="en-US" dirty="0"/>
              <a:t>高级功能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FD4D5A8-18D3-4AED-ADC4-95057DC54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使用命令历史</a:t>
            </a:r>
          </a:p>
          <a:p>
            <a:r>
              <a:rPr lang="zh-CN" altLang="en-US" sz="2400" dirty="0"/>
              <a:t>获取输入输出结果</a:t>
            </a:r>
          </a:p>
          <a:p>
            <a:r>
              <a:rPr lang="zh-CN" altLang="en-US" sz="2400" dirty="0"/>
              <a:t>目录标签系统</a:t>
            </a:r>
          </a:p>
          <a:p>
            <a:r>
              <a:rPr lang="en-US" altLang="zh-CN" sz="2400" dirty="0" err="1"/>
              <a:t>IPython</a:t>
            </a:r>
            <a:r>
              <a:rPr lang="en-US" altLang="zh-CN" sz="2400" dirty="0"/>
              <a:t> Notebook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23452E9-10DB-42A3-809B-14119085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A402263-55DC-41FB-871A-FB80FEC8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6F567-A7BA-41B5-846D-5729EAC7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xmlns="" id="{9941CF5B-4D40-4962-8532-FD37D3EB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8448" y="1309847"/>
            <a:ext cx="5364120" cy="445262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28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：数组计算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是高性能科学计算和数据分析的基础包。它是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等其他各种工具的基础。</a:t>
            </a:r>
            <a:endParaRPr kumimoji="1" lang="en-US" altLang="zh-CN" dirty="0"/>
          </a:p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的主要功能：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ndarray</a:t>
            </a:r>
            <a:r>
              <a:rPr kumimoji="1" lang="zh-CN" altLang="en-US" dirty="0"/>
              <a:t>，一个多维数组结构，高效且节省空间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无需循环对整组数据进行快速运算的数学函数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*读写磁盘数据的工具以及用于操作内存映射文件的工具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*线性代数、随机数生成和傅里叶变换功能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*用于集成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等代码的工具</a:t>
            </a:r>
            <a:endParaRPr kumimoji="1" lang="en-US" altLang="zh-CN" dirty="0"/>
          </a:p>
          <a:p>
            <a:r>
              <a:rPr kumimoji="1" lang="zh-CN" altLang="en-US" dirty="0"/>
              <a:t>安装方法：</a:t>
            </a:r>
            <a:r>
              <a:rPr kumimoji="1" lang="en-US" altLang="zh-CN" dirty="0"/>
              <a:t>pip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numpy</a:t>
            </a:r>
            <a:endParaRPr kumimoji="1" lang="en-US" altLang="zh-CN" dirty="0"/>
          </a:p>
          <a:p>
            <a:r>
              <a:rPr kumimoji="1" lang="zh-CN" altLang="en-US" dirty="0"/>
              <a:t>引用方式：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np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ndarray</a:t>
            </a:r>
            <a:r>
              <a:rPr kumimoji="1" lang="en-US" altLang="zh-CN" dirty="0"/>
              <a:t>-</a:t>
            </a:r>
            <a:r>
              <a:rPr kumimoji="1" lang="zh-CN" altLang="en-US" dirty="0"/>
              <a:t>多维数组对象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为什么要使用</a:t>
            </a:r>
            <a:r>
              <a:rPr kumimoji="1" lang="en-US" altLang="zh-CN" dirty="0" err="1"/>
              <a:t>ndarray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：已知若干家跨国公司的市值（美元），将其换算为人民币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：已知购物车中每件商品的价格与商品件数，求总金额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创建</a:t>
            </a:r>
            <a:r>
              <a:rPr kumimoji="1" lang="en-US" altLang="zh-CN" dirty="0" err="1"/>
              <a:t>ndarray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np.array</a:t>
            </a:r>
            <a:r>
              <a:rPr kumimoji="1" lang="en-US" altLang="zh-CN" dirty="0"/>
              <a:t>()</a:t>
            </a:r>
          </a:p>
          <a:p>
            <a:r>
              <a:rPr kumimoji="1" lang="en-US" altLang="zh-CN" dirty="0" err="1"/>
              <a:t>ndarray</a:t>
            </a:r>
            <a:r>
              <a:rPr kumimoji="1" lang="zh-CN" altLang="en-US" dirty="0"/>
              <a:t>是多维数组结构，与列表的区别是：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数组对象内的元素类型必须相同</a:t>
            </a:r>
          </a:p>
          <a:p>
            <a:pPr lvl="1"/>
            <a:r>
              <a:rPr kumimoji="1" lang="zh-CN" altLang="en-US" dirty="0"/>
              <a:t>数组大小不可修改</a:t>
            </a:r>
            <a:endParaRPr kumimoji="1" lang="en-US" altLang="zh-CN" dirty="0"/>
          </a:p>
          <a:p>
            <a:r>
              <a:rPr kumimoji="1" lang="zh-CN" altLang="en-US" dirty="0"/>
              <a:t>常用属性：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		</a:t>
            </a:r>
            <a:r>
              <a:rPr kumimoji="1" lang="zh-CN" altLang="en-US" dirty="0"/>
              <a:t>数组的转置（对高维数组而言）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dtype</a:t>
            </a:r>
            <a:r>
              <a:rPr kumimoji="1" lang="en-US" altLang="zh-CN" dirty="0"/>
              <a:t>	</a:t>
            </a:r>
            <a:r>
              <a:rPr kumimoji="1" lang="zh-CN" altLang="en-US" dirty="0"/>
              <a:t>数组元素的数据类型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size	</a:t>
            </a:r>
            <a:r>
              <a:rPr kumimoji="1" lang="zh-CN" altLang="en-US" dirty="0"/>
              <a:t>数组元素的个数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ndim</a:t>
            </a:r>
            <a:r>
              <a:rPr kumimoji="1" lang="en-US" altLang="zh-CN" dirty="0"/>
              <a:t>	</a:t>
            </a:r>
            <a:r>
              <a:rPr kumimoji="1" lang="zh-CN" altLang="en-US" dirty="0"/>
              <a:t>数组的维数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shape	</a:t>
            </a:r>
            <a:r>
              <a:rPr kumimoji="1" lang="zh-CN" altLang="en-US" dirty="0"/>
              <a:t>数组的维度大小（以元组形式）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0CF8F052-1029-44F8-9F7B-DC744C79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1134" y="4043083"/>
            <a:ext cx="2386466" cy="7317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24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ndarray</a:t>
            </a:r>
            <a:r>
              <a:rPr kumimoji="1" lang="en-US" altLang="zh-CN" dirty="0"/>
              <a:t>-</a:t>
            </a:r>
            <a:r>
              <a:rPr kumimoji="1" lang="zh-CN" altLang="en-US" dirty="0"/>
              <a:t>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ndarray</a:t>
            </a:r>
            <a:r>
              <a:rPr kumimoji="1" lang="zh-CN" altLang="en-US" dirty="0"/>
              <a:t>数据类型：</a:t>
            </a:r>
            <a:r>
              <a:rPr kumimoji="1" lang="en-US" altLang="zh-CN" dirty="0" err="1"/>
              <a:t>dtype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布尔型：</a:t>
            </a:r>
            <a:r>
              <a:rPr kumimoji="1" lang="en-US" altLang="zh-CN" dirty="0"/>
              <a:t>bool_</a:t>
            </a:r>
          </a:p>
          <a:p>
            <a:pPr lvl="1"/>
            <a:r>
              <a:rPr kumimoji="1" lang="zh-CN" altLang="en-US" dirty="0"/>
              <a:t>整型：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_ int8 int16 int32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64</a:t>
            </a:r>
          </a:p>
          <a:p>
            <a:pPr lvl="1"/>
            <a:r>
              <a:rPr kumimoji="1" lang="zh-CN" altLang="en-US" dirty="0"/>
              <a:t>无符号整型：</a:t>
            </a:r>
            <a:r>
              <a:rPr kumimoji="1" lang="en-US" altLang="zh-CN" dirty="0"/>
              <a:t>uint8 uint16 uint32 uint64</a:t>
            </a:r>
          </a:p>
          <a:p>
            <a:pPr lvl="1"/>
            <a:r>
              <a:rPr kumimoji="1" lang="zh-CN" altLang="en-US" dirty="0"/>
              <a:t>浮点型：</a:t>
            </a:r>
            <a:r>
              <a:rPr kumimoji="1" lang="en-US" altLang="zh-CN" dirty="0"/>
              <a:t>float_ float16 float32 float64</a:t>
            </a:r>
          </a:p>
          <a:p>
            <a:pPr lvl="1"/>
            <a:r>
              <a:rPr kumimoji="1" lang="zh-CN" altLang="en-US" dirty="0"/>
              <a:t>复数型：</a:t>
            </a:r>
            <a:r>
              <a:rPr kumimoji="1" lang="en-US" altLang="zh-CN" dirty="0"/>
              <a:t>complex_ complex64 complex128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87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ndarray</a:t>
            </a:r>
            <a:r>
              <a:rPr kumimoji="1" lang="en-US" altLang="zh-CN" dirty="0"/>
              <a:t>-</a:t>
            </a:r>
            <a:r>
              <a:rPr kumimoji="1" lang="zh-CN" altLang="en-US" dirty="0"/>
              <a:t>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创建</a:t>
            </a:r>
            <a:r>
              <a:rPr kumimoji="1" lang="en-US" altLang="zh-CN" dirty="0" err="1"/>
              <a:t>ndarray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array()		</a:t>
            </a:r>
            <a:r>
              <a:rPr kumimoji="1" lang="zh-CN" altLang="en-US" dirty="0"/>
              <a:t>将列表转换为数组，可选择显式指定</a:t>
            </a:r>
            <a:r>
              <a:rPr kumimoji="1" lang="en-US" altLang="zh-CN" dirty="0" err="1"/>
              <a:t>dtype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arange</a:t>
            </a:r>
            <a:r>
              <a:rPr kumimoji="1" lang="en-US" altLang="zh-CN" dirty="0"/>
              <a:t>()		range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numpy</a:t>
            </a:r>
            <a:r>
              <a:rPr kumimoji="1" lang="zh-CN" altLang="en-US" dirty="0"/>
              <a:t>版，支持浮点数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linspace</a:t>
            </a:r>
            <a:r>
              <a:rPr kumimoji="1" lang="en-US" altLang="zh-CN" dirty="0"/>
              <a:t>()	</a:t>
            </a:r>
            <a:r>
              <a:rPr kumimoji="1" lang="zh-CN" altLang="en-US" dirty="0"/>
              <a:t>类似</a:t>
            </a:r>
            <a:r>
              <a:rPr kumimoji="1" lang="en-US" altLang="zh-CN" dirty="0" err="1"/>
              <a:t>arange</a:t>
            </a:r>
            <a:r>
              <a:rPr kumimoji="1" lang="en-US" altLang="zh-CN" dirty="0"/>
              <a:t>()</a:t>
            </a:r>
            <a:r>
              <a:rPr kumimoji="1" lang="zh-CN" altLang="en-US" dirty="0"/>
              <a:t>，第三个参数为数组长度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zeros()		</a:t>
            </a:r>
            <a:r>
              <a:rPr kumimoji="1" lang="zh-CN" altLang="en-US" dirty="0"/>
              <a:t>根据指定形状和</a:t>
            </a:r>
            <a:r>
              <a:rPr kumimoji="1" lang="en-US" altLang="zh-CN" dirty="0" err="1"/>
              <a:t>dtype</a:t>
            </a:r>
            <a:r>
              <a:rPr kumimoji="1" lang="zh-CN" altLang="en-US" dirty="0"/>
              <a:t>创建全</a:t>
            </a:r>
            <a:r>
              <a:rPr kumimoji="1" lang="en-US" altLang="zh-CN" dirty="0"/>
              <a:t>0</a:t>
            </a:r>
            <a:r>
              <a:rPr kumimoji="1" lang="zh-CN" altLang="en-US" dirty="0"/>
              <a:t>数组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ones()		</a:t>
            </a:r>
            <a:r>
              <a:rPr kumimoji="1" lang="zh-CN" altLang="en-US" dirty="0"/>
              <a:t>根据指定形状和</a:t>
            </a:r>
            <a:r>
              <a:rPr kumimoji="1" lang="en-US" altLang="zh-CN" dirty="0" err="1"/>
              <a:t>dtype</a:t>
            </a:r>
            <a:r>
              <a:rPr kumimoji="1" lang="zh-CN" altLang="en-US" dirty="0"/>
              <a:t>创建全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数组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empty()		</a:t>
            </a:r>
            <a:r>
              <a:rPr kumimoji="1" lang="zh-CN" altLang="en-US" dirty="0"/>
              <a:t>根据指定形状和</a:t>
            </a:r>
            <a:r>
              <a:rPr kumimoji="1" lang="en-US" altLang="zh-CN" dirty="0" err="1"/>
              <a:t>dtype</a:t>
            </a:r>
            <a:r>
              <a:rPr kumimoji="1" lang="zh-CN" altLang="en-US" dirty="0"/>
              <a:t>创建空数组（随机值）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eye()		</a:t>
            </a:r>
            <a:r>
              <a:rPr kumimoji="1" lang="zh-CN" altLang="en-US" dirty="0"/>
              <a:t>根据指定边长和</a:t>
            </a:r>
            <a:r>
              <a:rPr kumimoji="1" lang="en-US" altLang="zh-CN" dirty="0" err="1"/>
              <a:t>dtype</a:t>
            </a:r>
            <a:r>
              <a:rPr kumimoji="1" lang="zh-CN" altLang="en-US" dirty="0"/>
              <a:t>创建单位矩阵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93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：索引和切片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233" y="1052516"/>
            <a:ext cx="10612967" cy="524070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数组和标量之间的运算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a+1	a</a:t>
            </a:r>
            <a:r>
              <a:rPr kumimoji="1" lang="zh-CN" altLang="en-US" dirty="0"/>
              <a:t>*</a:t>
            </a:r>
            <a:r>
              <a:rPr kumimoji="1" lang="en-US" altLang="zh-CN" dirty="0"/>
              <a:t>3	1//a	a</a:t>
            </a:r>
            <a:r>
              <a:rPr kumimoji="1" lang="zh-CN" altLang="en-US" dirty="0"/>
              <a:t>**</a:t>
            </a:r>
            <a:r>
              <a:rPr kumimoji="1" lang="en-US" altLang="zh-CN" dirty="0"/>
              <a:t>0.5</a:t>
            </a:r>
          </a:p>
          <a:p>
            <a:r>
              <a:rPr kumimoji="1" lang="zh-CN" altLang="en-US" dirty="0"/>
              <a:t>同样大小数组之间的运算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a+b</a:t>
            </a:r>
            <a:r>
              <a:rPr kumimoji="1" lang="en-US" altLang="zh-CN" dirty="0"/>
              <a:t>	a/b	a</a:t>
            </a:r>
            <a:r>
              <a:rPr kumimoji="1" lang="zh-CN" altLang="en-US" dirty="0"/>
              <a:t>**</a:t>
            </a:r>
            <a:r>
              <a:rPr kumimoji="1" lang="en-US" altLang="zh-CN" dirty="0"/>
              <a:t>b</a:t>
            </a:r>
          </a:p>
          <a:p>
            <a:r>
              <a:rPr kumimoji="1" lang="zh-CN" altLang="en-US" dirty="0"/>
              <a:t>数组的索引：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一维数组：</a:t>
            </a:r>
            <a:r>
              <a:rPr kumimoji="1" lang="en-US" altLang="zh-CN" dirty="0"/>
              <a:t>a[5]</a:t>
            </a:r>
          </a:p>
          <a:p>
            <a:pPr lvl="1"/>
            <a:r>
              <a:rPr kumimoji="1" lang="zh-CN" altLang="en-US" dirty="0"/>
              <a:t>多维数组：</a:t>
            </a:r>
          </a:p>
          <a:p>
            <a:pPr lvl="2"/>
            <a:r>
              <a:rPr kumimoji="1" lang="zh-CN" altLang="en-US" dirty="0"/>
              <a:t>列表式写法：</a:t>
            </a:r>
            <a:r>
              <a:rPr kumimoji="1" lang="en-US" altLang="zh-CN" dirty="0"/>
              <a:t>a[2][3]</a:t>
            </a:r>
          </a:p>
          <a:p>
            <a:pPr lvl="2"/>
            <a:r>
              <a:rPr kumimoji="1" lang="zh-CN" altLang="en-US" dirty="0"/>
              <a:t>新式写法：</a:t>
            </a:r>
            <a:r>
              <a:rPr kumimoji="1" lang="en-US" altLang="zh-CN" dirty="0"/>
              <a:t>a[2,3] (</a:t>
            </a:r>
            <a:r>
              <a:rPr kumimoji="1" lang="zh-CN" altLang="en-US" dirty="0"/>
              <a:t>推荐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数组的切片：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一维数组：</a:t>
            </a:r>
            <a:r>
              <a:rPr kumimoji="1" lang="en-US" altLang="zh-CN" dirty="0"/>
              <a:t>a[5:8]	a[4:]		a[2:10] = 1</a:t>
            </a:r>
          </a:p>
          <a:p>
            <a:pPr lvl="2"/>
            <a:r>
              <a:rPr kumimoji="1" lang="zh-CN" altLang="en-US" dirty="0"/>
              <a:t>多维数组：</a:t>
            </a:r>
            <a:r>
              <a:rPr kumimoji="1" lang="en-US" altLang="zh-CN" dirty="0"/>
              <a:t>a[1:2, 3:4]	a[:,3:5]		a[:,1]</a:t>
            </a:r>
          </a:p>
          <a:p>
            <a:r>
              <a:rPr kumimoji="1" lang="zh-CN" altLang="en-US" b="1" dirty="0"/>
              <a:t>与列表不同</a:t>
            </a:r>
            <a:r>
              <a:rPr kumimoji="1" lang="zh-CN" altLang="en-US" dirty="0"/>
              <a:t>，数组切片时并</a:t>
            </a:r>
            <a:r>
              <a:rPr kumimoji="1" lang="zh-CN" altLang="en-US" b="1" dirty="0"/>
              <a:t>不会自动复制</a:t>
            </a:r>
            <a:r>
              <a:rPr kumimoji="1" lang="zh-CN" altLang="en-US" dirty="0"/>
              <a:t>，在切片数组上的修改会影响原数组。</a:t>
            </a:r>
            <a:r>
              <a:rPr kumimoji="1" lang="en-US" altLang="zh-CN" dirty="0"/>
              <a:t>	【</a:t>
            </a:r>
            <a:r>
              <a:rPr kumimoji="1" lang="zh-CN" altLang="en-US" b="1" dirty="0"/>
              <a:t>解决方法：</a:t>
            </a:r>
            <a:r>
              <a:rPr kumimoji="1" lang="en-US" altLang="zh-CN" b="1" dirty="0"/>
              <a:t>copy()</a:t>
            </a:r>
            <a:r>
              <a:rPr kumimoji="1" lang="en-US" altLang="zh-CN" dirty="0"/>
              <a:t>】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2924280" y="4143240"/>
              <a:ext cx="781200" cy="673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8440" y="4079880"/>
                <a:ext cx="812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2895480" y="5248440"/>
              <a:ext cx="1381680" cy="97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640" y="5184720"/>
                <a:ext cx="1413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/>
              <p14:cNvContentPartPr/>
              <p14:nvPr/>
            </p14:nvContentPartPr>
            <p14:xfrm>
              <a:off x="4486320" y="5210280"/>
              <a:ext cx="981360" cy="5724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0480" y="5146560"/>
                <a:ext cx="1013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/>
              <p14:cNvContentPartPr/>
              <p14:nvPr/>
            </p14:nvContentPartPr>
            <p14:xfrm>
              <a:off x="2971800" y="5619600"/>
              <a:ext cx="1286280" cy="385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5960" y="5556240"/>
                <a:ext cx="1317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/>
              <p14:cNvContentPartPr/>
              <p14:nvPr/>
            </p14:nvContentPartPr>
            <p14:xfrm>
              <a:off x="4686480" y="5553000"/>
              <a:ext cx="1752840" cy="6696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0280" y="5489640"/>
                <a:ext cx="1784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3467160" y="5952960"/>
              <a:ext cx="1143360" cy="1008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1320" y="5889600"/>
                <a:ext cx="117504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141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：布尔型索引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问题：给一个数组，选出数组中所有大于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的数。</a:t>
            </a:r>
            <a:endParaRPr kumimoji="1" lang="en-US" altLang="zh-CN" dirty="0"/>
          </a:p>
          <a:p>
            <a:r>
              <a:rPr kumimoji="1" lang="zh-CN" altLang="en-US" dirty="0"/>
              <a:t>答案：</a:t>
            </a:r>
            <a:r>
              <a:rPr kumimoji="1" lang="en-US" altLang="zh-CN" dirty="0"/>
              <a:t>a[a&gt;5]</a:t>
            </a:r>
          </a:p>
          <a:p>
            <a:r>
              <a:rPr kumimoji="1" lang="zh-CN" altLang="en-US" dirty="0"/>
              <a:t>原理：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a&gt;5</a:t>
            </a:r>
            <a:r>
              <a:rPr kumimoji="1" lang="zh-CN" altLang="en-US" dirty="0"/>
              <a:t>会对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中的每一个元素进行判断，返回一个布尔数组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布尔型索引</a:t>
            </a:r>
            <a:r>
              <a:rPr kumimoji="1" lang="zh-CN" altLang="en-US" dirty="0"/>
              <a:t>：将同样大小的布尔数组传进索引，会返回一个由所有</a:t>
            </a:r>
            <a:r>
              <a:rPr kumimoji="1" lang="en-US" altLang="zh-CN" dirty="0"/>
              <a:t>True</a:t>
            </a:r>
            <a:r>
              <a:rPr kumimoji="1" lang="zh-CN" altLang="en-US" dirty="0"/>
              <a:t>对应位置的元素的数组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：给一个数组，选出数组中所有大于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的偶数。</a:t>
            </a:r>
            <a:endParaRPr kumimoji="1" lang="en-US" altLang="zh-CN" dirty="0"/>
          </a:p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：给一个数组，选出数组中所有大于</a:t>
            </a:r>
            <a:r>
              <a:rPr kumimoji="1" lang="en-US" altLang="zh-CN" dirty="0"/>
              <a:t>5</a:t>
            </a:r>
            <a:r>
              <a:rPr kumimoji="1" lang="zh-CN" altLang="en-US" dirty="0"/>
              <a:t>的数和偶数。</a:t>
            </a:r>
            <a:endParaRPr kumimoji="1" lang="en-US" altLang="zh-CN" dirty="0"/>
          </a:p>
          <a:p>
            <a:r>
              <a:rPr kumimoji="1" lang="zh-CN" altLang="en-US" dirty="0"/>
              <a:t>答案：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a[(a&gt;5)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(a%2==0)]</a:t>
            </a:r>
          </a:p>
          <a:p>
            <a:pPr lvl="1"/>
            <a:r>
              <a:rPr kumimoji="1" lang="en-US" altLang="zh-CN" dirty="0"/>
              <a:t>a[(a&gt;5)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dirty="0"/>
              <a:t>(a%2==0)]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2076480" y="1266840"/>
              <a:ext cx="5029560" cy="8604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0640" y="1203480"/>
                <a:ext cx="50612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1523880" y="2448000"/>
              <a:ext cx="457560" cy="2880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8040" y="2384280"/>
                <a:ext cx="489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/>
              <p14:cNvContentPartPr/>
              <p14:nvPr/>
            </p14:nvContentPartPr>
            <p14:xfrm>
              <a:off x="2476440" y="2448000"/>
              <a:ext cx="1505520" cy="1944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0600" y="2384280"/>
                <a:ext cx="1537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/>
              <p14:cNvContentPartPr/>
              <p14:nvPr/>
            </p14:nvContentPartPr>
            <p14:xfrm>
              <a:off x="5705640" y="2505240"/>
              <a:ext cx="191484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9440" y="2441520"/>
                <a:ext cx="1946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/>
              <p14:cNvContentPartPr/>
              <p14:nvPr/>
            </p14:nvContentPartPr>
            <p14:xfrm>
              <a:off x="3009960" y="2828880"/>
              <a:ext cx="3515040" cy="133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4120" y="2765520"/>
                <a:ext cx="35467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6810480" y="2867040"/>
              <a:ext cx="4353120" cy="194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4640" y="2803680"/>
                <a:ext cx="4384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1523880" y="3143160"/>
              <a:ext cx="495720" cy="36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8040" y="3079800"/>
                <a:ext cx="527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墨迹 13"/>
              <p14:cNvContentPartPr/>
              <p14:nvPr/>
            </p14:nvContentPartPr>
            <p14:xfrm>
              <a:off x="2295360" y="4210200"/>
              <a:ext cx="1315080" cy="972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9520" y="4146480"/>
                <a:ext cx="1346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/>
              <p14:cNvContentPartPr/>
              <p14:nvPr/>
            </p14:nvContentPartPr>
            <p14:xfrm>
              <a:off x="3943440" y="4257720"/>
              <a:ext cx="3276720" cy="3852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27600" y="4194000"/>
                <a:ext cx="3308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墨迹 15"/>
              <p14:cNvContentPartPr/>
              <p14:nvPr/>
            </p14:nvContentPartPr>
            <p14:xfrm>
              <a:off x="7601040" y="4295880"/>
              <a:ext cx="638280" cy="972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5200" y="4232160"/>
                <a:ext cx="670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/>
              <p14:cNvContentPartPr/>
              <p14:nvPr/>
            </p14:nvContentPartPr>
            <p14:xfrm>
              <a:off x="2095560" y="1152360"/>
              <a:ext cx="5010480" cy="3852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720" y="1089000"/>
                <a:ext cx="504216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10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：花式索引*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：对于一个数组，选出其第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个元素，组成新的二维数组。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答案：</a:t>
            </a:r>
            <a:r>
              <a:rPr kumimoji="1" lang="en-US" altLang="zh-CN" dirty="0"/>
              <a:t>a[[1,3,4,6,7]]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：对一个二维数组，选出其第一列和第三列，组成新的二维数组。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答案：</a:t>
            </a:r>
            <a:r>
              <a:rPr kumimoji="1" lang="en-US" altLang="zh-CN" dirty="0"/>
              <a:t>a[:,[1,3]]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1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：通用函数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通用函数：能同时对数组中所有元素进行运算的函数</a:t>
            </a:r>
            <a:endParaRPr kumimoji="1" lang="en-US" altLang="zh-CN" dirty="0"/>
          </a:p>
          <a:p>
            <a:r>
              <a:rPr kumimoji="1" lang="zh-CN" altLang="en-US" dirty="0"/>
              <a:t>常见通用函数：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一元函数：</a:t>
            </a:r>
            <a:r>
              <a:rPr kumimoji="1" lang="en-US" altLang="zh-CN" b="1" dirty="0"/>
              <a:t>abs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sqrt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exp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log,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ceil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floor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rint</a:t>
            </a:r>
            <a:r>
              <a:rPr kumimoji="1" lang="en-US" altLang="zh-CN" dirty="0"/>
              <a:t>,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trunc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modf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isnan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isinf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tan</a:t>
            </a:r>
          </a:p>
          <a:p>
            <a:pPr lvl="1"/>
            <a:r>
              <a:rPr kumimoji="1" lang="zh-CN" altLang="en-US" dirty="0"/>
              <a:t>二元函数：</a:t>
            </a:r>
            <a:r>
              <a:rPr kumimoji="1" lang="en-US" altLang="zh-CN" dirty="0"/>
              <a:t>add,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substract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mod,</a:t>
            </a:r>
            <a:r>
              <a:rPr kumimoji="1" lang="zh-CN" altLang="en-US" dirty="0"/>
              <a:t>  </a:t>
            </a:r>
            <a:r>
              <a:rPr kumimoji="1" lang="en-US" altLang="zh-CN" b="1" dirty="0"/>
              <a:t>maximum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 err="1"/>
              <a:t>mininum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3000240" y="3267000"/>
              <a:ext cx="360" cy="36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4400" y="32036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/>
              <p14:cNvContentPartPr/>
              <p14:nvPr/>
            </p14:nvContentPartPr>
            <p14:xfrm>
              <a:off x="3381480" y="3286080"/>
              <a:ext cx="581400" cy="1944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640" y="3222720"/>
                <a:ext cx="613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/>
              <p14:cNvContentPartPr/>
              <p14:nvPr/>
            </p14:nvContentPartPr>
            <p14:xfrm>
              <a:off x="4200480" y="3324240"/>
              <a:ext cx="362520" cy="972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4640" y="3260880"/>
                <a:ext cx="394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/>
              <p14:cNvContentPartPr/>
              <p14:nvPr/>
            </p14:nvContentPartPr>
            <p14:xfrm>
              <a:off x="4791240" y="3305160"/>
              <a:ext cx="3621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5040" y="3241800"/>
                <a:ext cx="39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/>
              <p14:cNvContentPartPr/>
              <p14:nvPr/>
            </p14:nvContentPartPr>
            <p14:xfrm>
              <a:off x="5343480" y="3200400"/>
              <a:ext cx="2914920" cy="1814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7640" y="3137040"/>
                <a:ext cx="2946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1457280" y="2705040"/>
              <a:ext cx="9420480" cy="17528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7920" y="2695680"/>
                <a:ext cx="9439200" cy="17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90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CD90C29-B090-4E9C-B43A-C1F4C4BB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补充知识：浮点数特殊值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A279C02-DF44-4A4E-A7C3-C7E5D9E9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浮点数：</a:t>
            </a:r>
            <a:r>
              <a:rPr lang="en-US" altLang="zh-CN" dirty="0"/>
              <a:t>float</a:t>
            </a:r>
          </a:p>
          <a:p>
            <a:r>
              <a:rPr lang="zh-CN" altLang="en-US" dirty="0"/>
              <a:t>浮点数有两个特殊值：</a:t>
            </a:r>
            <a:endParaRPr lang="en-US" altLang="zh-CN" dirty="0"/>
          </a:p>
          <a:p>
            <a:pPr lvl="1"/>
            <a:r>
              <a:rPr lang="en-US" altLang="zh-CN" dirty="0"/>
              <a:t>nan(Not a Number)</a:t>
            </a:r>
            <a:r>
              <a:rPr lang="zh-CN" altLang="en-US" dirty="0"/>
              <a:t>：不等于任何浮点数（</a:t>
            </a:r>
            <a:r>
              <a:rPr lang="en-US" altLang="zh-CN" dirty="0"/>
              <a:t>nan != nan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 err="1"/>
              <a:t>inf</a:t>
            </a:r>
            <a:r>
              <a:rPr lang="en-US" altLang="zh-CN" dirty="0"/>
              <a:t>(infinity)</a:t>
            </a:r>
            <a:r>
              <a:rPr lang="zh-CN" altLang="en-US" dirty="0"/>
              <a:t>：比任何浮点数都大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dirty="0" err="1"/>
              <a:t>NumPy</a:t>
            </a:r>
            <a:r>
              <a:rPr lang="zh-CN" altLang="en-US" dirty="0"/>
              <a:t>中创建特殊值：</a:t>
            </a:r>
            <a:r>
              <a:rPr lang="en-US" altLang="zh-CN" dirty="0" err="1"/>
              <a:t>np.nan</a:t>
            </a:r>
            <a:r>
              <a:rPr lang="en-US" altLang="zh-CN" dirty="0"/>
              <a:t>	np.inf</a:t>
            </a:r>
          </a:p>
          <a:p>
            <a:r>
              <a:rPr lang="zh-CN" altLang="en-US" dirty="0"/>
              <a:t>在数据分析中，</a:t>
            </a:r>
            <a:r>
              <a:rPr lang="en-US" altLang="zh-CN" dirty="0"/>
              <a:t>nan</a:t>
            </a:r>
            <a:r>
              <a:rPr lang="zh-CN" altLang="en-US" dirty="0"/>
              <a:t>常被用作表示数据缺失值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4847793-7279-42DE-B0F7-09F24676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2A4BE8-0528-4D4A-B6F0-29AD6A26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F0F0489-4392-4BE1-A6E4-831C2D39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4686480" y="4162320"/>
              <a:ext cx="2581560" cy="48636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7120" y="4152960"/>
                <a:ext cx="2600280" cy="5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61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股票的分类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股票按业绩分类：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蓝筹股：资本雄厚、信誉优良的公司的股票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绩优股：</a:t>
            </a:r>
            <a:r>
              <a:rPr lang="zh-CN" altLang="en-US" dirty="0"/>
              <a:t>业绩优良公司的股票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</a:t>
            </a:r>
            <a:r>
              <a:rPr kumimoji="1" lang="zh-CN" altLang="en-US" dirty="0"/>
              <a:t>股：特别处理股票，连续两年亏损或每股净资产低于股票面值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股票按上市地区分类：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股：中国大陆上市，人民币认购买卖（</a:t>
            </a:r>
            <a:r>
              <a:rPr kumimoji="1" lang="en-US" altLang="zh-CN" dirty="0"/>
              <a:t>T+1</a:t>
            </a:r>
            <a:r>
              <a:rPr kumimoji="1" lang="zh-CN" altLang="en-US" dirty="0"/>
              <a:t>，涨跌幅</a:t>
            </a:r>
            <a:r>
              <a:rPr kumimoji="1" lang="en-US" altLang="zh-CN" dirty="0"/>
              <a:t>10%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</a:t>
            </a:r>
            <a:r>
              <a:rPr kumimoji="1" lang="zh-CN" altLang="en-US" dirty="0"/>
              <a:t>股：中国大陆上市，外币认购买卖（</a:t>
            </a:r>
            <a:r>
              <a:rPr kumimoji="1" lang="en-US" altLang="zh-CN" dirty="0"/>
              <a:t>T+1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T+3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</a:t>
            </a:r>
            <a:r>
              <a:rPr kumimoji="1" lang="zh-CN" altLang="en-US" dirty="0"/>
              <a:t>股：中国香港上市（</a:t>
            </a:r>
            <a:r>
              <a:rPr kumimoji="1" lang="en-US" altLang="zh-CN" dirty="0"/>
              <a:t>T+0</a:t>
            </a:r>
            <a:r>
              <a:rPr kumimoji="1" lang="zh-CN" altLang="en-US" dirty="0"/>
              <a:t>，涨跌幅不设限制）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</a:t>
            </a:r>
            <a:r>
              <a:rPr kumimoji="1" lang="zh-CN" altLang="en-US" dirty="0"/>
              <a:t>股：美国纽约上市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</a:t>
            </a:r>
            <a:r>
              <a:rPr kumimoji="1" lang="zh-CN" altLang="en-US" dirty="0"/>
              <a:t>股：新加坡上市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7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：数学和统计方法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常用函数：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sum	</a:t>
            </a:r>
            <a:r>
              <a:rPr kumimoji="1" lang="zh-CN" altLang="en-US" dirty="0"/>
              <a:t>求和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cumsum</a:t>
            </a:r>
            <a:r>
              <a:rPr kumimoji="1" lang="en-US" altLang="zh-CN" dirty="0"/>
              <a:t> </a:t>
            </a:r>
            <a:r>
              <a:rPr kumimoji="1" lang="zh-CN" altLang="en-US" dirty="0"/>
              <a:t>求前缀和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mean	</a:t>
            </a:r>
            <a:r>
              <a:rPr kumimoji="1" lang="zh-CN" altLang="en-US" dirty="0"/>
              <a:t>求平均数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std</a:t>
            </a:r>
            <a:r>
              <a:rPr kumimoji="1" lang="en-US" altLang="zh-CN" dirty="0"/>
              <a:t>	</a:t>
            </a:r>
            <a:r>
              <a:rPr kumimoji="1" lang="zh-CN" altLang="en-US" dirty="0"/>
              <a:t>求标准差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en-US" altLang="zh-CN" dirty="0"/>
              <a:t>	</a:t>
            </a:r>
            <a:r>
              <a:rPr kumimoji="1" lang="zh-CN" altLang="en-US" dirty="0"/>
              <a:t>求方差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	</a:t>
            </a:r>
            <a:r>
              <a:rPr kumimoji="1" lang="zh-CN" altLang="en-US" dirty="0"/>
              <a:t>求最小值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max	</a:t>
            </a:r>
            <a:r>
              <a:rPr kumimoji="1" lang="zh-CN" altLang="en-US" dirty="0"/>
              <a:t>求最大值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argmin</a:t>
            </a:r>
            <a:r>
              <a:rPr kumimoji="1" lang="en-US" altLang="zh-CN" dirty="0"/>
              <a:t>	</a:t>
            </a:r>
            <a:r>
              <a:rPr kumimoji="1" lang="zh-CN" altLang="en-US" dirty="0"/>
              <a:t>求最小值索引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argmax</a:t>
            </a:r>
            <a:r>
              <a:rPr kumimoji="1" lang="en-US" altLang="zh-CN" dirty="0"/>
              <a:t>	</a:t>
            </a:r>
            <a:r>
              <a:rPr kumimoji="1" lang="zh-CN" altLang="en-US" dirty="0"/>
              <a:t>求最大值索引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69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NumPy</a:t>
            </a:r>
            <a:r>
              <a:rPr kumimoji="1" lang="zh-CN" altLang="en-US" dirty="0"/>
              <a:t>：随机数生成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随机数生成函数在</a:t>
            </a:r>
            <a:r>
              <a:rPr kumimoji="1" lang="en-US" altLang="zh-CN" dirty="0" err="1"/>
              <a:t>np.random</a:t>
            </a:r>
            <a:r>
              <a:rPr kumimoji="1" lang="zh-CN" altLang="en-US" dirty="0"/>
              <a:t>子包内</a:t>
            </a:r>
          </a:p>
          <a:p>
            <a:r>
              <a:rPr kumimoji="1" lang="zh-CN" altLang="en-US" dirty="0"/>
              <a:t>常用函数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rand		</a:t>
            </a:r>
            <a:r>
              <a:rPr kumimoji="1" lang="zh-CN" altLang="en-US" dirty="0"/>
              <a:t>给定形状产生随机数组（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之间的数）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randint</a:t>
            </a:r>
            <a:r>
              <a:rPr kumimoji="1" lang="en-US" altLang="zh-CN" dirty="0"/>
              <a:t>		</a:t>
            </a:r>
            <a:r>
              <a:rPr kumimoji="1" lang="zh-CN" altLang="en-US" dirty="0"/>
              <a:t>给定形状产生随机整数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choice		</a:t>
            </a:r>
            <a:r>
              <a:rPr kumimoji="1" lang="zh-CN" altLang="en-US" dirty="0"/>
              <a:t>给定形状产生随机选择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shuffle		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random.shuffle</a:t>
            </a:r>
            <a:r>
              <a:rPr kumimoji="1" lang="zh-CN" altLang="en-US" dirty="0"/>
              <a:t>相同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uniform		</a:t>
            </a:r>
            <a:r>
              <a:rPr kumimoji="1" lang="zh-CN" altLang="en-US" dirty="0"/>
              <a:t>给定形状产生随机数组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75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是一个强大的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数据分析的工具包。</a:t>
            </a:r>
            <a:endParaRPr kumimoji="1" lang="en-US" altLang="zh-CN" dirty="0"/>
          </a:p>
          <a:p>
            <a:r>
              <a:rPr kumimoji="1" lang="en-US" altLang="zh-CN" dirty="0"/>
              <a:t>pandas</a:t>
            </a:r>
            <a:r>
              <a:rPr kumimoji="1" lang="zh-CN" altLang="en-US" dirty="0"/>
              <a:t>是基于</a:t>
            </a:r>
            <a:r>
              <a:rPr kumimoji="1" lang="en-US" altLang="zh-CN" dirty="0" err="1"/>
              <a:t>NumPy</a:t>
            </a:r>
            <a:r>
              <a:rPr kumimoji="1" lang="zh-CN" altLang="en-US" dirty="0"/>
              <a:t>构建的。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pandas</a:t>
            </a:r>
            <a:r>
              <a:rPr kumimoji="1" lang="zh-CN" altLang="en-US" dirty="0"/>
              <a:t>的主要功能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具备对其功能的数据结构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Series</a:t>
            </a:r>
          </a:p>
          <a:p>
            <a:pPr lvl="1"/>
            <a:r>
              <a:rPr kumimoji="1" lang="zh-CN" altLang="en-US" dirty="0"/>
              <a:t>集成时间序列功能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提供丰富的数学运算和操作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灵活处理缺失数据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安装方法：</a:t>
            </a:r>
            <a:r>
              <a:rPr kumimoji="1" lang="en-US" altLang="zh-CN" dirty="0"/>
              <a:t>pip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pandas</a:t>
            </a:r>
          </a:p>
          <a:p>
            <a:r>
              <a:rPr kumimoji="1" lang="zh-CN" altLang="en-US" dirty="0"/>
              <a:t>引用方法：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23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Series</a:t>
            </a:r>
            <a:r>
              <a:rPr kumimoji="1" lang="zh-CN" altLang="en-US" dirty="0"/>
              <a:t>是一种类似于一位数组的对象，由一组数据和一组与之相关的数据标签（索引）组成。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创建方式：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pd.Series</a:t>
            </a:r>
            <a:r>
              <a:rPr kumimoji="1" lang="en-US" altLang="zh-CN" dirty="0"/>
              <a:t>([4,7,-5,3])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pd.Series</a:t>
            </a:r>
            <a:r>
              <a:rPr kumimoji="1" lang="en-US" altLang="zh-CN" dirty="0"/>
              <a:t>([4,7,-5,3],index=['</a:t>
            </a:r>
            <a:r>
              <a:rPr kumimoji="1" lang="en-US" altLang="zh-CN" dirty="0" err="1"/>
              <a:t>a','b','c','d</a:t>
            </a:r>
            <a:r>
              <a:rPr kumimoji="1" lang="en-US" altLang="zh-CN" dirty="0"/>
              <a:t>'])</a:t>
            </a:r>
            <a:r>
              <a:rPr kumimoji="1" lang="zh-CN" altLang="en-US" dirty="0"/>
              <a:t>       </a:t>
            </a:r>
            <a:r>
              <a:rPr kumimoji="1" lang="en-US" altLang="zh-CN" dirty="0"/>
              <a:t>		</a:t>
            </a:r>
          </a:p>
          <a:p>
            <a:pPr lvl="1"/>
            <a:r>
              <a:rPr kumimoji="1" lang="en-US" altLang="zh-CN" dirty="0" err="1"/>
              <a:t>pd.Series</a:t>
            </a:r>
            <a:r>
              <a:rPr kumimoji="1" lang="en-US" altLang="zh-CN" dirty="0"/>
              <a:t>({'a':1,</a:t>
            </a:r>
            <a:r>
              <a:rPr kumimoji="1" lang="zh-CN" altLang="en-US" dirty="0"/>
              <a:t> </a:t>
            </a:r>
            <a:r>
              <a:rPr kumimoji="1" lang="en-US" altLang="zh-CN" dirty="0"/>
              <a:t>'b':2}) 			</a:t>
            </a:r>
          </a:p>
          <a:p>
            <a:pPr lvl="1"/>
            <a:r>
              <a:rPr kumimoji="1" lang="en-US" altLang="zh-CN" dirty="0" err="1"/>
              <a:t>pd.Series</a:t>
            </a:r>
            <a:r>
              <a:rPr kumimoji="1" lang="en-US" altLang="zh-CN" dirty="0"/>
              <a:t>(0,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index=['</a:t>
            </a:r>
            <a:r>
              <a:rPr kumimoji="1" lang="en-US" altLang="zh-CN" dirty="0" err="1"/>
              <a:t>a','b','c','d</a:t>
            </a:r>
            <a:r>
              <a:rPr kumimoji="1" lang="en-US" altLang="zh-CN" dirty="0"/>
              <a:t>’])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获取值数组和索引数组：</a:t>
            </a:r>
            <a:r>
              <a:rPr kumimoji="1" lang="en-US" altLang="zh-CN" dirty="0"/>
              <a:t>values</a:t>
            </a:r>
            <a:r>
              <a:rPr kumimoji="1" lang="zh-CN" altLang="en-US" dirty="0"/>
              <a:t>属性和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r>
              <a:rPr kumimoji="1" lang="en-US" altLang="zh-CN" dirty="0"/>
              <a:t>Series</a:t>
            </a:r>
            <a:r>
              <a:rPr kumimoji="1" lang="zh-CN" altLang="en-US" dirty="0"/>
              <a:t>比较像列表（数组）和字典的结合体。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2A61A4C9-B9AD-4986-94EF-050D57E6E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3616" y="2762980"/>
            <a:ext cx="4530035" cy="154635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04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Series</a:t>
            </a:r>
            <a:r>
              <a:rPr kumimoji="1" lang="zh-CN" altLang="en-US" dirty="0"/>
              <a:t>支持数组的特性：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 err="1"/>
              <a:t>ndarray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Series(</a:t>
            </a:r>
            <a:r>
              <a:rPr kumimoji="1" lang="en-US" altLang="zh-CN" dirty="0" err="1"/>
              <a:t>arr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与标量运算：</a:t>
            </a:r>
            <a:r>
              <a:rPr kumimoji="1" lang="en-US" altLang="zh-CN" dirty="0" err="1"/>
              <a:t>sr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两个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运算：</a:t>
            </a:r>
            <a:r>
              <a:rPr kumimoji="1" lang="en-US" altLang="zh-CN" dirty="0"/>
              <a:t>sr1+sr2</a:t>
            </a:r>
          </a:p>
          <a:p>
            <a:pPr lvl="1"/>
            <a:r>
              <a:rPr kumimoji="1" lang="zh-CN" altLang="en-US" dirty="0"/>
              <a:t>索引：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[0],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[[1,2,4]]</a:t>
            </a:r>
          </a:p>
          <a:p>
            <a:pPr lvl="1"/>
            <a:r>
              <a:rPr kumimoji="1" lang="zh-CN" altLang="en-US" dirty="0"/>
              <a:t>切片：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[0:2]</a:t>
            </a:r>
            <a:r>
              <a:rPr kumimoji="1" lang="zh-CN" altLang="en-US" dirty="0"/>
              <a:t>（切片依然是视图形式）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通用函数：</a:t>
            </a:r>
            <a:r>
              <a:rPr kumimoji="1" lang="en-US" altLang="zh-CN" dirty="0" err="1"/>
              <a:t>np.abs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布尔值过滤：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&gt;0]</a:t>
            </a:r>
          </a:p>
          <a:p>
            <a:pPr lvl="1"/>
            <a:r>
              <a:rPr kumimoji="1" lang="zh-CN" altLang="en-US" dirty="0"/>
              <a:t>统计函数：</a:t>
            </a:r>
            <a:r>
              <a:rPr kumimoji="1" lang="en-US" altLang="zh-CN" dirty="0"/>
              <a:t>mean()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sum()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cumsum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xmlns="" id="{CA75FC90-1CA4-4DF4-A87F-B0B384A7B2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/>
              <a:t>Series</a:t>
            </a:r>
            <a:r>
              <a:rPr kumimoji="1" lang="zh-CN" altLang="en-US" dirty="0"/>
              <a:t>支持字典的特性（标签）：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从字典创建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Series(</a:t>
            </a:r>
            <a:r>
              <a:rPr kumimoji="1" lang="en-US" altLang="zh-CN" dirty="0" err="1"/>
              <a:t>dic</a:t>
            </a:r>
            <a:r>
              <a:rPr kumimoji="1" lang="en-US" altLang="zh-CN" dirty="0"/>
              <a:t>),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</a:t>
            </a:r>
            <a:r>
              <a:rPr kumimoji="1" lang="zh-CN" altLang="en-US" dirty="0"/>
              <a:t>运算：</a:t>
            </a:r>
            <a:r>
              <a:rPr kumimoji="1" lang="en-US" altLang="zh-CN" dirty="0"/>
              <a:t>’a’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sr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键索引：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['a'],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[['a',</a:t>
            </a:r>
            <a:r>
              <a:rPr kumimoji="1" lang="zh-CN" altLang="en-US" dirty="0"/>
              <a:t> </a:t>
            </a:r>
            <a:r>
              <a:rPr kumimoji="1" lang="en-US" altLang="zh-CN" dirty="0"/>
              <a:t>'b',</a:t>
            </a:r>
            <a:r>
              <a:rPr kumimoji="1" lang="zh-CN" altLang="en-US" dirty="0"/>
              <a:t> </a:t>
            </a:r>
            <a:r>
              <a:rPr kumimoji="1" lang="en-US" altLang="zh-CN" dirty="0"/>
              <a:t>'d']]</a:t>
            </a:r>
          </a:p>
          <a:p>
            <a:pPr lvl="1"/>
            <a:r>
              <a:rPr kumimoji="1" lang="zh-CN" altLang="en-US" dirty="0"/>
              <a:t>键切片：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['</a:t>
            </a:r>
            <a:r>
              <a:rPr kumimoji="1" lang="en-US" altLang="zh-CN" dirty="0" err="1"/>
              <a:t>a':'c</a:t>
            </a:r>
            <a:r>
              <a:rPr kumimoji="1" lang="en-US" altLang="zh-CN" dirty="0"/>
              <a:t>']</a:t>
            </a:r>
          </a:p>
          <a:p>
            <a:pPr lvl="1"/>
            <a:r>
              <a:rPr kumimoji="1" lang="zh-CN" altLang="en-US" dirty="0"/>
              <a:t>其他函数：</a:t>
            </a:r>
            <a:r>
              <a:rPr kumimoji="1" lang="en-US" altLang="zh-CN" dirty="0"/>
              <a:t>get('a',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default=0)</a:t>
            </a:r>
            <a:r>
              <a:rPr kumimoji="1" lang="zh-CN" altLang="en-US" dirty="0"/>
              <a:t>等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23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：整数索引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整数索引的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对象往往会使新手抓狂。</a:t>
            </a:r>
            <a:endParaRPr kumimoji="1" lang="en-US" altLang="zh-CN" dirty="0"/>
          </a:p>
          <a:p>
            <a:r>
              <a:rPr kumimoji="1" lang="zh-CN" altLang="en-US" dirty="0"/>
              <a:t>例：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sr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np.Series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np.arange</a:t>
            </a:r>
            <a:r>
              <a:rPr kumimoji="1" lang="en-US" altLang="zh-CN" dirty="0"/>
              <a:t>(4.))</a:t>
            </a:r>
          </a:p>
          <a:p>
            <a:pPr lvl="1"/>
            <a:r>
              <a:rPr kumimoji="1" lang="en-US" altLang="zh-CN" dirty="0" err="1"/>
              <a:t>sr</a:t>
            </a:r>
            <a:r>
              <a:rPr kumimoji="1" lang="en-US" altLang="zh-CN" dirty="0"/>
              <a:t>[-1]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如果索引是整数类型，则根据整数进行数据操作时总是面向标签的。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loc</a:t>
            </a:r>
            <a:r>
              <a:rPr kumimoji="1" lang="zh-CN" altLang="en-US" dirty="0"/>
              <a:t>属性</a:t>
            </a:r>
            <a:r>
              <a:rPr kumimoji="1" lang="en-US" altLang="zh-CN" dirty="0"/>
              <a:t>		</a:t>
            </a:r>
            <a:r>
              <a:rPr kumimoji="1" lang="zh-CN" altLang="en-US" dirty="0"/>
              <a:t>以标签解释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iloc</a:t>
            </a:r>
            <a:r>
              <a:rPr kumimoji="1" lang="zh-CN" altLang="en-US" dirty="0"/>
              <a:t>属性</a:t>
            </a:r>
            <a:r>
              <a:rPr kumimoji="1" lang="en-US" altLang="zh-CN" dirty="0"/>
              <a:t>		</a:t>
            </a:r>
            <a:r>
              <a:rPr kumimoji="1" lang="zh-CN" altLang="en-US" dirty="0"/>
              <a:t>以下标解释 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17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数据对齐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10566400" cy="496728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在运算时，会按索引进行对齐然后计算。如果存在不同的索引，则结果的索引是两个操作数索引的并集。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例：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sr1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pd.Series</a:t>
            </a:r>
            <a:r>
              <a:rPr kumimoji="1" lang="en-US" altLang="zh-CN" dirty="0"/>
              <a:t>([12,23,34],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index=['</a:t>
            </a:r>
            <a:r>
              <a:rPr kumimoji="1" lang="en-US" altLang="zh-CN" dirty="0" err="1"/>
              <a:t>c','a','d</a:t>
            </a:r>
            <a:r>
              <a:rPr kumimoji="1" lang="en-US" altLang="zh-CN" dirty="0"/>
              <a:t>'])</a:t>
            </a:r>
          </a:p>
          <a:p>
            <a:pPr lvl="1"/>
            <a:r>
              <a:rPr kumimoji="1" lang="en-US" altLang="zh-CN" dirty="0"/>
              <a:t>sr2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pd.Series</a:t>
            </a:r>
            <a:r>
              <a:rPr kumimoji="1" lang="en-US" altLang="zh-CN" dirty="0"/>
              <a:t>([11,20,10],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index=['</a:t>
            </a:r>
            <a:r>
              <a:rPr kumimoji="1" lang="en-US" altLang="zh-CN" dirty="0" err="1"/>
              <a:t>d','c','a</a:t>
            </a:r>
            <a:r>
              <a:rPr kumimoji="1" lang="en-US" altLang="zh-CN" dirty="0"/>
              <a:t>',])</a:t>
            </a:r>
          </a:p>
          <a:p>
            <a:pPr lvl="1"/>
            <a:r>
              <a:rPr kumimoji="1" lang="en-US" altLang="zh-CN" dirty="0"/>
              <a:t>sr1+sr2</a:t>
            </a:r>
          </a:p>
          <a:p>
            <a:pPr lvl="1"/>
            <a:r>
              <a:rPr kumimoji="1" lang="en-US" altLang="zh-CN" dirty="0"/>
              <a:t>sr3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pd.Series</a:t>
            </a:r>
            <a:r>
              <a:rPr kumimoji="1" lang="en-US" altLang="zh-CN" dirty="0"/>
              <a:t>([11,20,10,14],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index=['</a:t>
            </a:r>
            <a:r>
              <a:rPr kumimoji="1" lang="en-US" altLang="zh-CN" dirty="0" err="1"/>
              <a:t>d','c','a','b</a:t>
            </a:r>
            <a:r>
              <a:rPr kumimoji="1" lang="en-US" altLang="zh-CN" dirty="0"/>
              <a:t>'])</a:t>
            </a:r>
          </a:p>
          <a:p>
            <a:pPr lvl="1"/>
            <a:r>
              <a:rPr kumimoji="1" lang="en-US" altLang="zh-CN" dirty="0"/>
              <a:t>sr1+sr3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如何在两个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对象相加时将缺失值设为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sr1.add(sr2,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fill_value</a:t>
            </a:r>
            <a:r>
              <a:rPr kumimoji="1" lang="en-US" altLang="zh-CN" dirty="0"/>
              <a:t>=0)</a:t>
            </a:r>
          </a:p>
          <a:p>
            <a:pPr lvl="1"/>
            <a:r>
              <a:rPr kumimoji="1" lang="zh-CN" altLang="en-US" dirty="0"/>
              <a:t>灵活的算术方法：</a:t>
            </a:r>
            <a:r>
              <a:rPr kumimoji="1" lang="en-US" altLang="zh-CN" dirty="0"/>
              <a:t>add,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mul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83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缺失数据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10621433" cy="4967287"/>
          </a:xfrm>
        </p:spPr>
        <p:txBody>
          <a:bodyPr/>
          <a:lstStyle/>
          <a:p>
            <a:r>
              <a:rPr kumimoji="1" lang="zh-CN" altLang="en-US" dirty="0"/>
              <a:t>缺失数据：使用</a:t>
            </a:r>
            <a:r>
              <a:rPr kumimoji="1" lang="en-US" altLang="zh-CN" dirty="0" err="1"/>
              <a:t>NaN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）来表示缺失数据。其值等于</a:t>
            </a:r>
            <a:r>
              <a:rPr kumimoji="1" lang="en-US" altLang="zh-CN" dirty="0" err="1"/>
              <a:t>np.nan</a:t>
            </a:r>
            <a:r>
              <a:rPr kumimoji="1" lang="zh-CN" altLang="en-US" dirty="0"/>
              <a:t>。内置的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值也会被当做</a:t>
            </a:r>
            <a:r>
              <a:rPr kumimoji="1" lang="en-US" altLang="zh-CN" dirty="0" err="1"/>
              <a:t>NaN</a:t>
            </a:r>
            <a:r>
              <a:rPr kumimoji="1" lang="zh-CN" altLang="en-US" dirty="0"/>
              <a:t>处理。</a:t>
            </a:r>
            <a:endParaRPr kumimoji="1" lang="en-US" altLang="zh-CN" dirty="0"/>
          </a:p>
          <a:p>
            <a:r>
              <a:rPr kumimoji="1" lang="zh-CN" altLang="en-US" dirty="0"/>
              <a:t>处理缺失数据的相关方法：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dropna</a:t>
            </a:r>
            <a:r>
              <a:rPr kumimoji="1" lang="en-US" altLang="zh-CN" dirty="0"/>
              <a:t>()		</a:t>
            </a:r>
            <a:r>
              <a:rPr kumimoji="1" lang="zh-CN" altLang="en-US" dirty="0"/>
              <a:t>过滤掉值为</a:t>
            </a:r>
            <a:r>
              <a:rPr kumimoji="1" lang="en-US" altLang="zh-CN" dirty="0" err="1"/>
              <a:t>NaN</a:t>
            </a:r>
            <a:r>
              <a:rPr kumimoji="1" lang="zh-CN" altLang="en-US" dirty="0"/>
              <a:t>的行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fillna</a:t>
            </a:r>
            <a:r>
              <a:rPr kumimoji="1" lang="en-US" altLang="zh-CN" dirty="0"/>
              <a:t>()		</a:t>
            </a:r>
            <a:r>
              <a:rPr kumimoji="1" lang="zh-CN" altLang="en-US" dirty="0"/>
              <a:t>填充缺失数据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isnull</a:t>
            </a:r>
            <a:r>
              <a:rPr kumimoji="1" lang="en-US" altLang="zh-CN" dirty="0"/>
              <a:t>()		</a:t>
            </a:r>
            <a:r>
              <a:rPr kumimoji="1" lang="zh-CN" altLang="en-US" dirty="0"/>
              <a:t>返回布尔数组，缺失值对应为</a:t>
            </a:r>
            <a:r>
              <a:rPr kumimoji="1" lang="en-US" altLang="zh-CN" dirty="0"/>
              <a:t>True</a:t>
            </a:r>
          </a:p>
          <a:p>
            <a:pPr lvl="1"/>
            <a:r>
              <a:rPr kumimoji="1" lang="en-US" altLang="zh-CN" dirty="0" err="1"/>
              <a:t>notnull</a:t>
            </a:r>
            <a:r>
              <a:rPr kumimoji="1" lang="en-US" altLang="zh-CN" dirty="0"/>
              <a:t>()		</a:t>
            </a:r>
            <a:r>
              <a:rPr kumimoji="1" lang="zh-CN" altLang="en-US" dirty="0"/>
              <a:t>返回布尔数组，缺失值对应为</a:t>
            </a:r>
            <a:r>
              <a:rPr kumimoji="1" lang="en-US" altLang="zh-CN" dirty="0"/>
              <a:t>False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过滤缺失数据：</a:t>
            </a:r>
            <a:r>
              <a:rPr kumimoji="1" lang="en-US" altLang="zh-CN" dirty="0" err="1"/>
              <a:t>sr.dropna</a:t>
            </a:r>
            <a:r>
              <a:rPr kumimoji="1" lang="en-US" altLang="zh-CN" dirty="0"/>
              <a:t>()</a:t>
            </a:r>
            <a:r>
              <a:rPr kumimoji="1" lang="zh-CN" altLang="en-US" dirty="0"/>
              <a:t> 或 </a:t>
            </a:r>
            <a:r>
              <a:rPr kumimoji="1" lang="en-US" altLang="zh-CN" dirty="0" err="1"/>
              <a:t>sr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data.notnull</a:t>
            </a:r>
            <a:r>
              <a:rPr kumimoji="1" lang="en-US" altLang="zh-CN" dirty="0"/>
              <a:t>()]</a:t>
            </a:r>
          </a:p>
          <a:p>
            <a:r>
              <a:rPr kumimoji="1" lang="zh-CN" altLang="en-US" dirty="0"/>
              <a:t>填充缺失数据：</a:t>
            </a:r>
            <a:r>
              <a:rPr kumimoji="1" lang="en-US" altLang="zh-CN" dirty="0" err="1"/>
              <a:t>fillna</a:t>
            </a:r>
            <a:r>
              <a:rPr kumimoji="1" lang="en-US" altLang="zh-CN" dirty="0"/>
              <a:t>(0)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57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DataFrame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10566400" cy="4967287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是一个表格型的数据结构，含有一组有序的列。</a:t>
            </a:r>
            <a:endParaRPr kumimoji="1" lang="en-US" altLang="zh-CN" dirty="0"/>
          </a:p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可以被看做是由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组成的字典，并且共用一个索引。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创建方式：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pd.DataFrame</a:t>
            </a:r>
            <a:r>
              <a:rPr kumimoji="1" lang="en-US" altLang="zh-CN" dirty="0"/>
              <a:t>(</a:t>
            </a:r>
            <a:r>
              <a:rPr lang="en-US" altLang="zh-CN" dirty="0"/>
              <a:t>{'one':[1,2,3,4],'two':[4,3,2,1]}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 err="1"/>
              <a:t>pd.DataFrame</a:t>
            </a:r>
            <a:r>
              <a:rPr kumimoji="1" lang="en-US" altLang="zh-CN" dirty="0"/>
              <a:t>({'one':</a:t>
            </a:r>
            <a:r>
              <a:rPr kumimoji="1" lang="en-US" altLang="zh-CN" dirty="0" err="1"/>
              <a:t>pd.Series</a:t>
            </a:r>
            <a:r>
              <a:rPr kumimoji="1" lang="en-US" altLang="zh-CN" dirty="0"/>
              <a:t>([1,2,3],index=['</a:t>
            </a:r>
            <a:r>
              <a:rPr kumimoji="1" lang="en-US" altLang="zh-CN" dirty="0" err="1"/>
              <a:t>a','b','c</a:t>
            </a:r>
            <a:r>
              <a:rPr kumimoji="1" lang="en-US" altLang="zh-CN" dirty="0"/>
              <a:t>']),</a:t>
            </a:r>
            <a:r>
              <a:rPr kumimoji="1" lang="zh-CN" altLang="en-US" dirty="0"/>
              <a:t> </a:t>
            </a:r>
            <a:r>
              <a:rPr kumimoji="1" lang="en-US" altLang="zh-CN" dirty="0"/>
              <a:t>'two':</a:t>
            </a:r>
            <a:r>
              <a:rPr kumimoji="1" lang="en-US" altLang="zh-CN" dirty="0" err="1"/>
              <a:t>pd.Series</a:t>
            </a:r>
            <a:r>
              <a:rPr kumimoji="1" lang="en-US" altLang="zh-CN" dirty="0"/>
              <a:t>([1,2,3,4],index=['</a:t>
            </a:r>
            <a:r>
              <a:rPr kumimoji="1" lang="en-US" altLang="zh-CN" dirty="0" err="1"/>
              <a:t>b','a','c','d</a:t>
            </a:r>
            <a:r>
              <a:rPr kumimoji="1" lang="en-US" altLang="zh-CN" dirty="0"/>
              <a:t>'])})</a:t>
            </a:r>
          </a:p>
          <a:p>
            <a:pPr lvl="1"/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csv</a:t>
            </a:r>
            <a:r>
              <a:rPr kumimoji="1" lang="zh-CN" altLang="en-US" dirty="0"/>
              <a:t>文件读取与写入：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df.read_csv</a:t>
            </a:r>
            <a:r>
              <a:rPr kumimoji="1" lang="en-US" altLang="zh-CN" dirty="0"/>
              <a:t>('</a:t>
            </a:r>
            <a:r>
              <a:rPr kumimoji="1" lang="en-US" altLang="zh-CN" dirty="0" err="1"/>
              <a:t>filename.csv</a:t>
            </a:r>
            <a:r>
              <a:rPr kumimoji="1" lang="en-US" altLang="zh-CN" dirty="0"/>
              <a:t>')</a:t>
            </a:r>
          </a:p>
          <a:p>
            <a:pPr lvl="1"/>
            <a:r>
              <a:rPr kumimoji="1" lang="en-US" altLang="zh-CN" dirty="0" err="1"/>
              <a:t>df.to_csv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29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查看数据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查看数据常用属性及方法：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index					</a:t>
            </a:r>
            <a:r>
              <a:rPr kumimoji="1" lang="zh-CN" altLang="en-US" dirty="0"/>
              <a:t>获取索引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						</a:t>
            </a:r>
            <a:r>
              <a:rPr kumimoji="1" lang="zh-CN" altLang="en-US" dirty="0"/>
              <a:t>转置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columns					</a:t>
            </a:r>
            <a:r>
              <a:rPr kumimoji="1" lang="zh-CN" altLang="en-US" dirty="0"/>
              <a:t>获取列索引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values					</a:t>
            </a:r>
            <a:r>
              <a:rPr kumimoji="1" lang="zh-CN" altLang="en-US" dirty="0"/>
              <a:t>获取值数组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describe()				</a:t>
            </a:r>
            <a:r>
              <a:rPr kumimoji="1" lang="zh-CN" altLang="en-US" dirty="0"/>
              <a:t>获取快速统计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各列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属性：列名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rename(columns={})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60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股票市场的构成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上市公司</a:t>
            </a:r>
            <a:endParaRPr kumimoji="1" lang="en-US" altLang="zh-CN" dirty="0"/>
          </a:p>
          <a:p>
            <a:r>
              <a:rPr kumimoji="1" lang="zh-CN" altLang="en-US" dirty="0"/>
              <a:t>投资者（包括机构投资者）</a:t>
            </a:r>
            <a:endParaRPr kumimoji="1" lang="en-US" altLang="zh-CN" dirty="0"/>
          </a:p>
          <a:p>
            <a:r>
              <a:rPr kumimoji="1" lang="zh-CN" altLang="en-US" dirty="0"/>
              <a:t>证监会、证券业协会、交易所</a:t>
            </a:r>
            <a:endParaRPr kumimoji="1" lang="en-US" altLang="zh-CN" dirty="0"/>
          </a:p>
          <a:p>
            <a:r>
              <a:rPr kumimoji="1" lang="zh-CN" altLang="en-US" dirty="0"/>
              <a:t>证券中介机构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交易所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上海证券交易所：只有一个主板（沪指）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深圳证券交易所：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主板：大型成熟企业（深成指）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中小板：经营规模较小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创业板：尚处于成长期的创业企业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423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索引和切片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有行索引和列索引。</a:t>
            </a:r>
            <a:endParaRPr kumimoji="1" lang="en-US" altLang="zh-CN" dirty="0"/>
          </a:p>
          <a:p>
            <a:r>
              <a:rPr lang="en-US" altLang="zh-CN" dirty="0" err="1"/>
              <a:t>DataFrame</a:t>
            </a:r>
            <a:r>
              <a:rPr lang="zh-CN" altLang="en-US" dirty="0"/>
              <a:t>同样可以通过标签和位置两种方法进行索引和切片。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使用索引切片：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方法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：两个中括号，先取列再取行。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df</a:t>
            </a:r>
            <a:r>
              <a:rPr kumimoji="1" lang="en-US" altLang="zh-CN" dirty="0"/>
              <a:t>['A'][0]</a:t>
            </a:r>
          </a:p>
          <a:p>
            <a:pPr lvl="1"/>
            <a:r>
              <a:rPr kumimoji="1" lang="zh-CN" altLang="en-US" dirty="0"/>
              <a:t>方法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（推荐）：使用</a:t>
            </a:r>
            <a:r>
              <a:rPr kumimoji="1" lang="en-US" altLang="zh-CN" dirty="0" err="1"/>
              <a:t>loc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iloc</a:t>
            </a:r>
            <a:r>
              <a:rPr kumimoji="1" lang="zh-CN" altLang="en-US" dirty="0"/>
              <a:t>属性，一个中括号，逗号隔开，先取行再取列。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loc</a:t>
            </a:r>
            <a:r>
              <a:rPr kumimoji="1" lang="zh-CN" altLang="en-US" dirty="0"/>
              <a:t>属性：解释为标签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iloc</a:t>
            </a:r>
            <a:r>
              <a:rPr kumimoji="1" lang="zh-CN" altLang="en-US" dirty="0"/>
              <a:t>属性：解释为下标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向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对象中写入值时只使用方法</a:t>
            </a:r>
            <a:r>
              <a:rPr kumimoji="1" lang="en-US" altLang="zh-CN" dirty="0"/>
              <a:t>2</a:t>
            </a:r>
          </a:p>
          <a:p>
            <a:pPr lvl="1"/>
            <a:r>
              <a:rPr lang="zh-CN" altLang="en-US" dirty="0"/>
              <a:t>行</a:t>
            </a:r>
            <a:r>
              <a:rPr lang="en-US" altLang="zh-CN" dirty="0"/>
              <a:t>/</a:t>
            </a:r>
            <a:r>
              <a:rPr lang="zh-CN" altLang="en-US" dirty="0"/>
              <a:t>列索引部分可以是常规索引、切片、布尔值索引、花式索引任意搭配。（注意：两部分都是花式索引时结果可能与预料的不同）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77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索引和切片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通过标签获取：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['A']</a:t>
            </a:r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[['A',</a:t>
            </a:r>
            <a:r>
              <a:rPr kumimoji="1" lang="zh-CN" altLang="en-US" dirty="0"/>
              <a:t> </a:t>
            </a:r>
            <a:r>
              <a:rPr kumimoji="1" lang="en-US" altLang="zh-CN" dirty="0"/>
              <a:t>'B']]</a:t>
            </a:r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['A'][0]</a:t>
            </a:r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[0:10][['A',</a:t>
            </a:r>
            <a:r>
              <a:rPr kumimoji="1" lang="zh-CN" altLang="en-US" dirty="0"/>
              <a:t> </a:t>
            </a:r>
            <a:r>
              <a:rPr kumimoji="1" lang="en-US" altLang="zh-CN" dirty="0"/>
              <a:t>'C']]</a:t>
            </a:r>
          </a:p>
          <a:p>
            <a:pPr lvl="1"/>
            <a:r>
              <a:rPr kumimoji="1" lang="en-US" altLang="zh-CN" dirty="0" err="1"/>
              <a:t>df.loc</a:t>
            </a:r>
            <a:r>
              <a:rPr kumimoji="1" lang="en-US" altLang="zh-CN" dirty="0"/>
              <a:t>[:,['A','B']]</a:t>
            </a:r>
          </a:p>
          <a:p>
            <a:pPr lvl="1"/>
            <a:r>
              <a:rPr kumimoji="1" lang="en-US" altLang="zh-CN" dirty="0" err="1"/>
              <a:t>df.loc</a:t>
            </a:r>
            <a:r>
              <a:rPr kumimoji="1" lang="en-US" altLang="zh-CN" dirty="0"/>
              <a:t>[:,'A':'C']</a:t>
            </a:r>
          </a:p>
          <a:p>
            <a:pPr lvl="1"/>
            <a:r>
              <a:rPr kumimoji="1" lang="en-US" altLang="zh-CN" dirty="0" err="1"/>
              <a:t>df.loc</a:t>
            </a:r>
            <a:r>
              <a:rPr kumimoji="1" lang="en-US" altLang="zh-CN" dirty="0"/>
              <a:t>[0,'A']</a:t>
            </a:r>
          </a:p>
          <a:p>
            <a:pPr lvl="1"/>
            <a:r>
              <a:rPr kumimoji="1" lang="en-US" altLang="zh-CN" dirty="0" err="1"/>
              <a:t>df.loc</a:t>
            </a:r>
            <a:r>
              <a:rPr kumimoji="1" lang="en-US" altLang="zh-CN" dirty="0"/>
              <a:t>[0:10,['A','C']]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xmlns="" id="{EB7847B5-8A8B-4F1F-ADF1-29D95381C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/>
              <a:t>通过位置获取：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df.iloc</a:t>
            </a:r>
            <a:r>
              <a:rPr kumimoji="1" lang="en-US" altLang="zh-CN" dirty="0"/>
              <a:t>[3]</a:t>
            </a:r>
          </a:p>
          <a:p>
            <a:pPr lvl="1"/>
            <a:r>
              <a:rPr kumimoji="1" lang="en-US" altLang="zh-CN" dirty="0" err="1"/>
              <a:t>df.iloc</a:t>
            </a:r>
            <a:r>
              <a:rPr kumimoji="1" lang="en-US" altLang="zh-CN" dirty="0"/>
              <a:t>[3,3]</a:t>
            </a:r>
          </a:p>
          <a:p>
            <a:pPr lvl="1"/>
            <a:r>
              <a:rPr kumimoji="1" lang="en-US" altLang="zh-CN" dirty="0" err="1"/>
              <a:t>df.iloc</a:t>
            </a:r>
            <a:r>
              <a:rPr kumimoji="1" lang="en-US" altLang="zh-CN" dirty="0"/>
              <a:t>[0:3,4:6]</a:t>
            </a:r>
          </a:p>
          <a:p>
            <a:pPr lvl="1"/>
            <a:r>
              <a:rPr kumimoji="1" lang="en-US" altLang="zh-CN" dirty="0" err="1"/>
              <a:t>df.iloc</a:t>
            </a:r>
            <a:r>
              <a:rPr kumimoji="1" lang="en-US" altLang="zh-CN" dirty="0"/>
              <a:t>[1:5,:]</a:t>
            </a:r>
          </a:p>
          <a:p>
            <a:pPr lvl="1"/>
            <a:r>
              <a:rPr kumimoji="1" lang="en-US" altLang="zh-CN" dirty="0" err="1"/>
              <a:t>df.iloc</a:t>
            </a:r>
            <a:r>
              <a:rPr kumimoji="1" lang="en-US" altLang="zh-CN" dirty="0"/>
              <a:t>[[1,2,4],[0,3]]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通过布尔值过滤：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df</a:t>
            </a:r>
            <a:r>
              <a:rPr kumimoji="1" lang="en-US" altLang="zh-CN" dirty="0"/>
              <a:t>['A']&gt;0]</a:t>
            </a:r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df</a:t>
            </a:r>
            <a:r>
              <a:rPr kumimoji="1" lang="en-US" altLang="zh-CN" dirty="0"/>
              <a:t>['A'].</a:t>
            </a:r>
            <a:r>
              <a:rPr kumimoji="1" lang="en-US" altLang="zh-CN" dirty="0" err="1"/>
              <a:t>isin</a:t>
            </a:r>
            <a:r>
              <a:rPr kumimoji="1" lang="en-US" altLang="zh-CN" dirty="0"/>
              <a:t>([1,3,5])]</a:t>
            </a:r>
          </a:p>
          <a:p>
            <a:pPr lvl="1"/>
            <a:r>
              <a:rPr kumimoji="1" lang="en-US" altLang="zh-CN" dirty="0" err="1"/>
              <a:t>df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df</a:t>
            </a:r>
            <a:r>
              <a:rPr kumimoji="1" lang="en-US" altLang="zh-CN" dirty="0"/>
              <a:t>&lt;0]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12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数据对齐与缺失数据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10566400" cy="4967287"/>
          </a:xfrm>
        </p:spPr>
        <p:txBody>
          <a:bodyPr/>
          <a:lstStyle/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对象在运算时，同样会进行数据对齐，行索引与列索引分别对齐。</a:t>
            </a:r>
            <a:endParaRPr kumimoji="1" lang="en-US" altLang="zh-CN" dirty="0"/>
          </a:p>
          <a:p>
            <a:r>
              <a:rPr kumimoji="1" lang="zh-CN" altLang="en-US" dirty="0"/>
              <a:t>结果的行索引与列索引分别为两个操作数的行索引与列索引的并集。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DataFrame</a:t>
            </a:r>
            <a:r>
              <a:rPr kumimoji="1" lang="zh-CN" altLang="en-US" dirty="0"/>
              <a:t>处理缺失数据的相关方法：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dropna</a:t>
            </a:r>
            <a:r>
              <a:rPr kumimoji="1" lang="en-US" altLang="zh-CN" smtClean="0"/>
              <a:t>(axis=0,how=</a:t>
            </a:r>
            <a:r>
              <a:rPr kumimoji="1" lang="en-US" altLang="zh-CN" dirty="0"/>
              <a:t>'any',</a:t>
            </a:r>
            <a:r>
              <a:rPr kumimoji="1" lang="mr-IN" altLang="zh-CN" dirty="0"/>
              <a:t>…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 err="1"/>
              <a:t>fillna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isnull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notnull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31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：其他常用方法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常用方法（适用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mean(axis=0,skipna=False)</a:t>
            </a:r>
          </a:p>
          <a:p>
            <a:pPr lvl="1"/>
            <a:r>
              <a:rPr kumimoji="1" lang="en-US" altLang="zh-CN" dirty="0"/>
              <a:t>sum(axis=1)</a:t>
            </a:r>
          </a:p>
          <a:p>
            <a:pPr lvl="1"/>
            <a:r>
              <a:rPr kumimoji="1" lang="en-US" altLang="zh-CN" dirty="0" err="1"/>
              <a:t>sort_index</a:t>
            </a:r>
            <a:r>
              <a:rPr kumimoji="1" lang="en-US" altLang="zh-CN" dirty="0"/>
              <a:t>(axis,</a:t>
            </a:r>
            <a:r>
              <a:rPr kumimoji="1" lang="zh-CN" altLang="en-US" dirty="0"/>
              <a:t> </a:t>
            </a:r>
            <a:r>
              <a:rPr kumimoji="1" lang="mr-IN" altLang="zh-CN" dirty="0"/>
              <a:t>…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ascending)		</a:t>
            </a:r>
            <a:r>
              <a:rPr kumimoji="1" lang="zh-CN" altLang="en-US" dirty="0"/>
              <a:t>按行或列索引排序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sort_values</a:t>
            </a:r>
            <a:r>
              <a:rPr kumimoji="1" lang="en-US" altLang="zh-CN" dirty="0"/>
              <a:t>(by,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ascending)	</a:t>
            </a:r>
            <a:r>
              <a:rPr kumimoji="1" lang="zh-CN" altLang="en-US" dirty="0"/>
              <a:t>按值排序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NumPy</a:t>
            </a:r>
            <a:r>
              <a:rPr kumimoji="1" lang="zh-CN" altLang="en-US" dirty="0"/>
              <a:t>的通用函数同样适用于</a:t>
            </a:r>
            <a:r>
              <a:rPr kumimoji="1" lang="en-US" altLang="zh-CN" dirty="0"/>
              <a:t>pandas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apply(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axis=0)	</a:t>
            </a:r>
            <a:r>
              <a:rPr kumimoji="1" lang="zh-CN" altLang="en-US" dirty="0"/>
              <a:t>将自定义函数应用在各行或者各列上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/>
              <a:t>                                  ，</a:t>
            </a:r>
            <a:r>
              <a:rPr kumimoji="1" lang="en-US" altLang="zh-CN" dirty="0" err="1"/>
              <a:t>func</a:t>
            </a:r>
            <a:r>
              <a:rPr kumimoji="1" lang="zh-CN" altLang="en-US" dirty="0"/>
              <a:t>可返回标量或者</a:t>
            </a:r>
            <a:r>
              <a:rPr kumimoji="1" lang="en-US" altLang="zh-CN" dirty="0"/>
              <a:t>Series</a:t>
            </a:r>
          </a:p>
          <a:p>
            <a:pPr lvl="1"/>
            <a:r>
              <a:rPr kumimoji="1" lang="en-US" altLang="zh-CN" dirty="0" err="1"/>
              <a:t>applymap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)		</a:t>
            </a:r>
            <a:r>
              <a:rPr kumimoji="1" lang="zh-CN" altLang="en-US" dirty="0"/>
              <a:t>将函数应用在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各个元素上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map(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)		</a:t>
            </a:r>
            <a:r>
              <a:rPr kumimoji="1" lang="zh-CN" altLang="en-US" dirty="0"/>
              <a:t>将函数应用在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各个元素上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0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：时间对象处理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时间序列类型：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时间戳：特定时刻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固定时期：如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时间间隔：起始时间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结束时间</a:t>
            </a:r>
            <a:endParaRPr kumimoji="1" lang="en-US" altLang="zh-CN" dirty="0"/>
          </a:p>
          <a:p>
            <a:r>
              <a:rPr kumimoji="1" lang="en-US" altLang="zh-CN" dirty="0"/>
              <a:t>Python</a:t>
            </a:r>
            <a:r>
              <a:rPr kumimoji="1" lang="zh-CN" altLang="en-US" dirty="0"/>
              <a:t>标准库：</a:t>
            </a:r>
            <a:r>
              <a:rPr kumimoji="1" lang="en-US" altLang="zh-CN" dirty="0" err="1"/>
              <a:t>datetime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datetime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timedelta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dt.strftime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strptime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灵活处理时间对象：</a:t>
            </a:r>
            <a:r>
              <a:rPr kumimoji="1" lang="en-US" altLang="zh-CN" dirty="0" err="1"/>
              <a:t>dateutil</a:t>
            </a:r>
            <a:r>
              <a:rPr kumimoji="1" lang="zh-CN" altLang="en-US" dirty="0"/>
              <a:t>包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dateutil.parser.parse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成组处理时间对象：</a:t>
            </a:r>
            <a:r>
              <a:rPr kumimoji="1" lang="en-US" altLang="zh-CN" dirty="0"/>
              <a:t>pandas</a:t>
            </a:r>
          </a:p>
          <a:p>
            <a:pPr lvl="1"/>
            <a:r>
              <a:rPr kumimoji="1" lang="en-US" altLang="zh-CN" dirty="0" err="1"/>
              <a:t>pd.to_datetime</a:t>
            </a:r>
            <a:r>
              <a:rPr kumimoji="1" lang="en-US" altLang="zh-CN" dirty="0"/>
              <a:t>(['2001-01-01',</a:t>
            </a:r>
            <a:r>
              <a:rPr kumimoji="1" lang="zh-CN" altLang="en-US" dirty="0"/>
              <a:t> </a:t>
            </a:r>
            <a:r>
              <a:rPr kumimoji="1" lang="en-US" altLang="zh-CN" dirty="0"/>
              <a:t>'2002-02-02'])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78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：时间对象处理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产生时间对象数组：</a:t>
            </a:r>
            <a:r>
              <a:rPr kumimoji="1" lang="en-US" altLang="zh-CN" dirty="0" err="1"/>
              <a:t>date_range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start		</a:t>
            </a:r>
            <a:r>
              <a:rPr kumimoji="1" lang="zh-CN" altLang="en-US" dirty="0"/>
              <a:t>开始时间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end		</a:t>
            </a:r>
            <a:r>
              <a:rPr kumimoji="1" lang="zh-CN" altLang="en-US" dirty="0"/>
              <a:t>结束时间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periods		</a:t>
            </a:r>
            <a:r>
              <a:rPr kumimoji="1" lang="zh-CN" altLang="en-US" dirty="0"/>
              <a:t>时间长度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freq</a:t>
            </a:r>
            <a:r>
              <a:rPr kumimoji="1" lang="en-US" altLang="zh-CN" dirty="0"/>
              <a:t>		</a:t>
            </a:r>
            <a:r>
              <a:rPr kumimoji="1" lang="zh-CN" altLang="en-US" dirty="0"/>
              <a:t>时间频率，默认为</a:t>
            </a:r>
            <a:r>
              <a:rPr kumimoji="1" lang="en-US" altLang="zh-CN" dirty="0"/>
              <a:t>'D'</a:t>
            </a:r>
            <a:r>
              <a:rPr kumimoji="1" lang="zh-CN" altLang="en-US" dirty="0"/>
              <a:t>，可选</a:t>
            </a:r>
            <a:r>
              <a:rPr kumimoji="1" lang="en-US" altLang="zh-CN" dirty="0"/>
              <a:t>H(our),W(eek),B(</a:t>
            </a:r>
            <a:r>
              <a:rPr kumimoji="1" lang="en-US" altLang="zh-CN" dirty="0" err="1"/>
              <a:t>usiness</a:t>
            </a:r>
            <a:r>
              <a:rPr kumimoji="1" lang="en-US" altLang="zh-CN" dirty="0"/>
              <a:t>),S(</a:t>
            </a:r>
            <a:r>
              <a:rPr kumimoji="1" lang="en-US" altLang="zh-CN" dirty="0" err="1"/>
              <a:t>emi</a:t>
            </a:r>
            <a:r>
              <a:rPr kumimoji="1" lang="en-US" altLang="zh-CN" dirty="0"/>
              <a:t>-)M(</a:t>
            </a:r>
            <a:r>
              <a:rPr kumimoji="1" lang="en-US" altLang="zh-CN" dirty="0" err="1"/>
              <a:t>onth</a:t>
            </a:r>
            <a:r>
              <a:rPr kumimoji="1" lang="en-US" altLang="zh-CN" dirty="0"/>
              <a:t>),(min)T(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),</a:t>
            </a:r>
            <a:r>
              <a:rPr kumimoji="1" lang="zh-CN" altLang="en-US" dirty="0"/>
              <a:t> </a:t>
            </a:r>
            <a:r>
              <a:rPr kumimoji="1" lang="en-US" altLang="zh-CN" dirty="0"/>
              <a:t>S(</a:t>
            </a:r>
            <a:r>
              <a:rPr kumimoji="1" lang="en-US" altLang="zh-CN" dirty="0" err="1"/>
              <a:t>econd</a:t>
            </a:r>
            <a:r>
              <a:rPr kumimoji="1" lang="en-US" altLang="zh-CN" dirty="0"/>
              <a:t>),</a:t>
            </a:r>
            <a:r>
              <a:rPr kumimoji="1" lang="zh-CN" altLang="en-US" dirty="0"/>
              <a:t> </a:t>
            </a:r>
            <a:r>
              <a:rPr kumimoji="1" lang="en-US" altLang="zh-CN" dirty="0"/>
              <a:t>A(year),</a:t>
            </a:r>
            <a:r>
              <a:rPr kumimoji="1" lang="mr-IN" altLang="zh-CN" dirty="0"/>
              <a:t>…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90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：时间序列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时间序列就是以时间对象为索引的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datetime</a:t>
            </a:r>
            <a:r>
              <a:rPr kumimoji="1" lang="zh-CN" altLang="en-US" dirty="0"/>
              <a:t>对象作为索引时是存储在</a:t>
            </a:r>
            <a:r>
              <a:rPr kumimoji="1" lang="en-US" altLang="zh-CN" dirty="0" err="1"/>
              <a:t>DatetimeIndex</a:t>
            </a:r>
            <a:r>
              <a:rPr kumimoji="1" lang="zh-CN" altLang="en-US" dirty="0"/>
              <a:t>对象中的。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时间序列特殊功能：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传入“年”或“年月”作为切片方式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传入日期范围作为切片方式</a:t>
            </a:r>
            <a:endParaRPr kumimoji="1" lang="en-US" altLang="zh-CN" dirty="0"/>
          </a:p>
          <a:p>
            <a:pPr lvl="1"/>
            <a:r>
              <a:rPr lang="zh-CN" altLang="en-US" dirty="0"/>
              <a:t>丰富的函数支持：</a:t>
            </a:r>
            <a:r>
              <a:rPr lang="en-US" altLang="zh-CN" dirty="0"/>
              <a:t>resample(), </a:t>
            </a:r>
            <a:r>
              <a:rPr lang="en-US" altLang="zh-CN" dirty="0" err="1"/>
              <a:t>strftime</a:t>
            </a:r>
            <a:r>
              <a:rPr lang="en-US" altLang="zh-CN" dirty="0"/>
              <a:t>(), ……</a:t>
            </a:r>
          </a:p>
          <a:p>
            <a:pPr lvl="1"/>
            <a:r>
              <a:rPr kumimoji="1" lang="zh-CN" altLang="en-US" dirty="0"/>
              <a:t>批量转换为</a:t>
            </a:r>
            <a:r>
              <a:rPr kumimoji="1" lang="en-US" altLang="zh-CN" dirty="0"/>
              <a:t>datetime</a:t>
            </a:r>
            <a:r>
              <a:rPr kumimoji="1" lang="zh-CN" altLang="en-US" dirty="0"/>
              <a:t>对象：</a:t>
            </a:r>
            <a:r>
              <a:rPr kumimoji="1" lang="en-US" altLang="zh-CN" dirty="0" err="1"/>
              <a:t>to_pydatetime</a:t>
            </a:r>
            <a:r>
              <a:rPr kumimoji="1" lang="en-US" altLang="zh-CN" dirty="0"/>
              <a:t>()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9486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：从文件读取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读取文件：从文件名、</a:t>
            </a:r>
            <a:r>
              <a:rPr kumimoji="1" lang="en-US" altLang="zh-CN" dirty="0"/>
              <a:t>URL</a:t>
            </a:r>
            <a:r>
              <a:rPr kumimoji="1" lang="zh-CN" altLang="en-US" dirty="0"/>
              <a:t>、文件对象中加载数据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read_csv</a:t>
            </a:r>
            <a:r>
              <a:rPr kumimoji="1" lang="en-US" altLang="zh-CN" dirty="0"/>
              <a:t>		</a:t>
            </a:r>
            <a:r>
              <a:rPr kumimoji="1" lang="zh-CN" altLang="en-US" dirty="0"/>
              <a:t>默认分隔符为</a:t>
            </a:r>
            <a:r>
              <a:rPr kumimoji="1" lang="en-US" altLang="zh-CN" dirty="0"/>
              <a:t>csv</a:t>
            </a:r>
          </a:p>
          <a:p>
            <a:pPr lvl="1"/>
            <a:r>
              <a:rPr kumimoji="1" lang="en-US" altLang="zh-CN" dirty="0" err="1"/>
              <a:t>read_table</a:t>
            </a:r>
            <a:r>
              <a:rPr kumimoji="1" lang="en-US" altLang="zh-CN" dirty="0"/>
              <a:t>	</a:t>
            </a:r>
            <a:r>
              <a:rPr kumimoji="1" lang="zh-CN" altLang="en-US" dirty="0"/>
              <a:t>默认分隔符为</a:t>
            </a:r>
            <a:r>
              <a:rPr kumimoji="1" lang="en-US" altLang="zh-CN" dirty="0"/>
              <a:t>\t</a:t>
            </a:r>
          </a:p>
          <a:p>
            <a:pPr lvl="1"/>
            <a:r>
              <a:rPr kumimoji="1" lang="en-US" altLang="zh-CN" dirty="0" err="1"/>
              <a:t>read_excel</a:t>
            </a:r>
            <a:r>
              <a:rPr kumimoji="1" lang="en-US" altLang="zh-CN" dirty="0"/>
              <a:t>	</a:t>
            </a:r>
            <a:r>
              <a:rPr kumimoji="1" lang="zh-CN" altLang="en-US" dirty="0"/>
              <a:t>读取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/>
              <a:t>读取文件函数主要参数：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sep</a:t>
            </a:r>
            <a:r>
              <a:rPr kumimoji="1" lang="en-US" altLang="zh-CN" dirty="0"/>
              <a:t>		</a:t>
            </a:r>
            <a:r>
              <a:rPr kumimoji="1" lang="zh-CN" altLang="en-US" dirty="0"/>
              <a:t>指定分隔符，可用正则表达式如</a:t>
            </a:r>
            <a:r>
              <a:rPr kumimoji="1" lang="en-US" altLang="zh-CN" dirty="0"/>
              <a:t>'\s+'</a:t>
            </a:r>
          </a:p>
          <a:p>
            <a:pPr lvl="1"/>
            <a:r>
              <a:rPr kumimoji="1" lang="en-US" altLang="zh-CN" dirty="0"/>
              <a:t>header=None	</a:t>
            </a:r>
            <a:r>
              <a:rPr kumimoji="1" lang="zh-CN" altLang="en-US" dirty="0"/>
              <a:t>指定文件无列名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name		</a:t>
            </a:r>
            <a:r>
              <a:rPr kumimoji="1" lang="zh-CN" altLang="en-US" dirty="0"/>
              <a:t>指定列名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index_col</a:t>
            </a:r>
            <a:r>
              <a:rPr kumimoji="1" lang="en-US" altLang="zh-CN" dirty="0"/>
              <a:t>	</a:t>
            </a:r>
            <a:r>
              <a:rPr kumimoji="1" lang="zh-CN" altLang="en-US" dirty="0"/>
              <a:t>指定某列作为索引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skip_row</a:t>
            </a:r>
            <a:r>
              <a:rPr kumimoji="1" lang="en-US" altLang="zh-CN" dirty="0"/>
              <a:t>		</a:t>
            </a:r>
            <a:r>
              <a:rPr kumimoji="1" lang="zh-CN" altLang="en-US" dirty="0"/>
              <a:t>指定跳过某些行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na_values</a:t>
            </a:r>
            <a:r>
              <a:rPr kumimoji="1" lang="en-US" altLang="zh-CN" dirty="0"/>
              <a:t>	</a:t>
            </a:r>
            <a:r>
              <a:rPr kumimoji="1" lang="zh-CN" altLang="en-US" dirty="0"/>
              <a:t>指定某些字符串表示缺失值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parse_dates</a:t>
            </a:r>
            <a:r>
              <a:rPr kumimoji="1" lang="en-US" altLang="zh-CN" dirty="0"/>
              <a:t>	</a:t>
            </a:r>
            <a:r>
              <a:rPr kumimoji="1" lang="zh-CN" altLang="en-US" dirty="0"/>
              <a:t>指定某些列是否被解析为日期，布尔值或列表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05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：写入到文件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写入到文件：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to_csv</a:t>
            </a:r>
            <a:endParaRPr kumimoji="1" lang="en-US" altLang="zh-CN" dirty="0"/>
          </a:p>
          <a:p>
            <a:r>
              <a:rPr kumimoji="1" lang="zh-CN" altLang="en-US" dirty="0"/>
              <a:t>写入文件函数的主要参数：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sep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na_rep</a:t>
            </a:r>
            <a:r>
              <a:rPr kumimoji="1" lang="en-US" altLang="zh-CN" dirty="0"/>
              <a:t>		</a:t>
            </a:r>
            <a:r>
              <a:rPr kumimoji="1" lang="zh-CN" altLang="en-US" dirty="0"/>
              <a:t>指定缺失值转换的字符串，默认为空字符串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header=False	</a:t>
            </a:r>
            <a:r>
              <a:rPr kumimoji="1" lang="zh-CN" altLang="en-US" dirty="0"/>
              <a:t>不输出列名一行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index=False	</a:t>
            </a:r>
            <a:r>
              <a:rPr kumimoji="1" lang="zh-CN" altLang="en-US" dirty="0"/>
              <a:t>不输出行索引一列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cols		</a:t>
            </a:r>
            <a:r>
              <a:rPr kumimoji="1" lang="zh-CN" altLang="en-US" dirty="0"/>
              <a:t>指定输出的列，传入列表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其他文件类型：</a:t>
            </a:r>
            <a:r>
              <a:rPr kumimoji="1" lang="en-US" altLang="zh-CN" dirty="0" err="1"/>
              <a:t>json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XML,</a:t>
            </a:r>
            <a:r>
              <a:rPr kumimoji="1" lang="zh-CN" altLang="en-US" dirty="0"/>
              <a:t> </a:t>
            </a:r>
            <a:r>
              <a:rPr kumimoji="1" lang="en-US" altLang="zh-CN" dirty="0"/>
              <a:t>HTML,</a:t>
            </a:r>
            <a:r>
              <a:rPr kumimoji="1" lang="zh-CN" altLang="en-US" dirty="0"/>
              <a:t> 数据库</a:t>
            </a:r>
            <a:endParaRPr kumimoji="1" lang="en-US" altLang="zh-CN" dirty="0"/>
          </a:p>
          <a:p>
            <a:r>
              <a:rPr kumimoji="1" lang="en-US" altLang="zh-CN" dirty="0"/>
              <a:t>pandas</a:t>
            </a:r>
            <a:r>
              <a:rPr kumimoji="1" lang="zh-CN" altLang="en-US" dirty="0"/>
              <a:t>转换为二进制文件格式（</a:t>
            </a:r>
            <a:r>
              <a:rPr kumimoji="1" lang="en-US" altLang="zh-CN" dirty="0"/>
              <a:t>pickle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en-US" altLang="zh-CN" dirty="0"/>
              <a:t>save</a:t>
            </a:r>
          </a:p>
          <a:p>
            <a:pPr lvl="1"/>
            <a:r>
              <a:rPr kumimoji="1" lang="en-US" altLang="zh-CN" dirty="0"/>
              <a:t>load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330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C25781-1B04-4C45-9868-0BCAD26F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r>
              <a:rPr lang="zh-CN" altLang="en-US" dirty="0"/>
              <a:t>：数据分组与聚合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4D6EB8C-D3FB-49B6-BD5E-1913EA009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在数据分析中，我们有时需要将数据拆分，在每一个特定的组里进行运算。</a:t>
            </a:r>
            <a:endParaRPr lang="en-US" altLang="zh-CN" dirty="0"/>
          </a:p>
          <a:p>
            <a:r>
              <a:rPr lang="en-US" altLang="zh-CN" dirty="0" err="1"/>
              <a:t>groupby</a:t>
            </a:r>
            <a:r>
              <a:rPr lang="en-US" altLang="zh-CN" dirty="0"/>
              <a:t>(by=None, …)</a:t>
            </a:r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pPr lvl="1"/>
            <a:r>
              <a:rPr lang="en-US" altLang="zh-CN" dirty="0" err="1"/>
              <a:t>df.groupby</a:t>
            </a:r>
            <a:r>
              <a:rPr lang="en-US" altLang="zh-CN" dirty="0"/>
              <a:t>('key').mean()</a:t>
            </a:r>
          </a:p>
          <a:p>
            <a:r>
              <a:rPr lang="zh-CN" altLang="en-US" dirty="0"/>
              <a:t>分组与聚合的步骤：</a:t>
            </a:r>
            <a:endParaRPr lang="en-US" altLang="zh-CN" dirty="0"/>
          </a:p>
          <a:p>
            <a:pPr lvl="1"/>
            <a:r>
              <a:rPr lang="zh-CN" altLang="en-US" dirty="0"/>
              <a:t>分组：拆分数据为若干组</a:t>
            </a:r>
            <a:endParaRPr lang="en-US" altLang="zh-CN" dirty="0"/>
          </a:p>
          <a:p>
            <a:pPr lvl="1"/>
            <a:r>
              <a:rPr lang="zh-CN" altLang="en-US" dirty="0"/>
              <a:t>聚合：组内应用某个函数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F5461EC-12C5-4476-9A46-F9734F65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CEDAC7E-4576-4B5E-B578-A3B8CC6E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B380A6-02E0-49C8-B0B1-B8D9C301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943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影响股价的因素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b="1" dirty="0"/>
              <a:t>公司自身因素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股票自身价值是决定股价最基本的因素，而这主要取决于发行公司的经营业绩、资信水平以及连带而来的股息红利派发状况、发展前景、股票预期收益水平等。</a:t>
            </a:r>
            <a:endParaRPr kumimoji="1" lang="en-US" altLang="zh-CN" sz="2000" dirty="0"/>
          </a:p>
          <a:p>
            <a:r>
              <a:rPr kumimoji="1" lang="zh-CN" altLang="en-US" sz="2000" b="1" dirty="0"/>
              <a:t>行业因素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行业在国民经济中地位的变更，行业的发展前景和发展潜力，新兴行业引来的冲击等，以及上市公司在行业中所处的位置，经营业绩，经营状况，资金组合的改变及领导层人事变动等都会影响相关股票的价格。</a:t>
            </a:r>
            <a:endParaRPr kumimoji="1" lang="en-US" altLang="zh-CN" sz="2000" dirty="0"/>
          </a:p>
          <a:p>
            <a:r>
              <a:rPr kumimoji="1" lang="zh-CN" altLang="en-US" sz="2000" b="1" dirty="0"/>
              <a:t>市场因素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投资者的动向，大户的意向和操纵，公司间的合作或相互持股，信用交易和期货交易的增减，投机者的套利行为，公司的增资方式和增资额度等，均可能对股价形成较大影响。</a:t>
            </a:r>
            <a:endParaRPr kumimoji="1" lang="en-US" altLang="zh-CN" sz="2000" dirty="0"/>
          </a:p>
          <a:p>
            <a:r>
              <a:rPr kumimoji="1" lang="zh-CN" altLang="en-US" sz="2000" b="1" dirty="0"/>
              <a:t>心理因素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情绪波动，判断失误，盲目追随大户、狂抛抢购</a:t>
            </a:r>
            <a:endParaRPr kumimoji="1" lang="en-US" altLang="zh-CN" sz="2000" dirty="0"/>
          </a:p>
          <a:p>
            <a:r>
              <a:rPr kumimoji="1" lang="zh-CN" altLang="en-US" sz="2000" b="1" dirty="0"/>
              <a:t>经济因素</a:t>
            </a:r>
            <a:r>
              <a:rPr kumimoji="1" lang="zh-CN" altLang="en-US" sz="2000" dirty="0"/>
              <a:t>：</a:t>
            </a:r>
            <a:r>
              <a:rPr lang="zh-CN" altLang="en-US" sz="2000" dirty="0"/>
              <a:t>经济周期，国家的财政状况，金融环境，国际收支状况，行业经济地位的变化，国家汇率的调整等</a:t>
            </a:r>
            <a:endParaRPr kumimoji="1" lang="en-US" altLang="zh-CN" sz="2000" dirty="0"/>
          </a:p>
          <a:p>
            <a:r>
              <a:rPr kumimoji="1" lang="zh-CN" altLang="en-US" sz="2000" b="1" dirty="0"/>
              <a:t>政治因素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828720" y="1419120"/>
              <a:ext cx="5781960" cy="36486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360" y="1409760"/>
                <a:ext cx="5800680" cy="36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2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F01423-66A8-4058-B5E1-189055A2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r>
              <a:rPr lang="zh-CN" altLang="en-US" dirty="0"/>
              <a:t>：分组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4C0FA52-F34E-4A74-AF6A-49B6038E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分组函数：</a:t>
            </a:r>
            <a:r>
              <a:rPr lang="en-US" altLang="zh-CN" dirty="0" err="1"/>
              <a:t>groupby</a:t>
            </a:r>
            <a:endParaRPr lang="en-US" altLang="zh-CN" dirty="0"/>
          </a:p>
          <a:p>
            <a:r>
              <a:rPr lang="zh-CN" altLang="en-US" dirty="0"/>
              <a:t>不同的分组方法：</a:t>
            </a:r>
            <a:endParaRPr lang="en-US" altLang="zh-CN" dirty="0"/>
          </a:p>
          <a:p>
            <a:pPr lvl="1"/>
            <a:r>
              <a:rPr lang="zh-CN" altLang="en-US" dirty="0"/>
              <a:t>按一列分组：</a:t>
            </a:r>
            <a:r>
              <a:rPr lang="en-US" altLang="zh-CN" dirty="0" err="1"/>
              <a:t>groupby</a:t>
            </a:r>
            <a:r>
              <a:rPr lang="en-US" altLang="zh-CN" dirty="0"/>
              <a:t>('key1')</a:t>
            </a:r>
          </a:p>
          <a:p>
            <a:pPr lvl="1"/>
            <a:r>
              <a:rPr lang="zh-CN" altLang="en-US" dirty="0"/>
              <a:t>按多列分组</a:t>
            </a:r>
            <a:r>
              <a:rPr lang="en-US" altLang="zh-CN" dirty="0"/>
              <a:t>*</a:t>
            </a:r>
            <a:r>
              <a:rPr lang="zh-CN" altLang="en-US" dirty="0"/>
              <a:t>：</a:t>
            </a:r>
            <a:r>
              <a:rPr lang="en-US" altLang="zh-CN" dirty="0" err="1"/>
              <a:t>groupby</a:t>
            </a:r>
            <a:r>
              <a:rPr lang="en-US" altLang="zh-CN" dirty="0"/>
              <a:t>(['key1', 'key2'])</a:t>
            </a:r>
          </a:p>
          <a:p>
            <a:pPr lvl="1"/>
            <a:r>
              <a:rPr lang="zh-CN" altLang="en-US" dirty="0"/>
              <a:t>自定义分组：</a:t>
            </a:r>
            <a:r>
              <a:rPr lang="en-US" altLang="zh-CN" dirty="0" err="1"/>
              <a:t>groupby</a:t>
            </a:r>
            <a:r>
              <a:rPr lang="en-US" altLang="zh-CN" dirty="0"/>
              <a:t>(</a:t>
            </a:r>
            <a:r>
              <a:rPr lang="en-US" altLang="zh-CN" dirty="0" err="1"/>
              <a:t>len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获取分组信息</a:t>
            </a:r>
            <a:endParaRPr lang="en-US" altLang="zh-CN" dirty="0"/>
          </a:p>
          <a:p>
            <a:pPr lvl="1"/>
            <a:r>
              <a:rPr lang="en-US" altLang="zh-CN" dirty="0"/>
              <a:t>groups</a:t>
            </a:r>
          </a:p>
          <a:p>
            <a:pPr lvl="1"/>
            <a:r>
              <a:rPr lang="en-US" altLang="zh-CN" dirty="0" err="1"/>
              <a:t>get_group</a:t>
            </a:r>
            <a:r>
              <a:rPr lang="en-US" altLang="zh-CN" dirty="0"/>
              <a:t>('a')</a:t>
            </a:r>
          </a:p>
          <a:p>
            <a:pPr lvl="1"/>
            <a:r>
              <a:rPr lang="en-US" altLang="zh-CN" dirty="0"/>
              <a:t>for name, group in </a:t>
            </a:r>
            <a:r>
              <a:rPr lang="en-US" altLang="zh-CN" dirty="0" err="1"/>
              <a:t>df.groupby</a:t>
            </a:r>
            <a:r>
              <a:rPr lang="en-US" altLang="zh-CN" dirty="0"/>
              <a:t>('key'):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3B824FC-BFB2-4894-B6FC-D0371295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864A462-23D5-4A95-BA30-512D718F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7655F99-22DE-4C2A-B80E-B0975B6E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3431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21E083-F9C2-46EC-A8CF-D98B097C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r>
              <a:rPr lang="zh-CN" altLang="en-US" dirty="0"/>
              <a:t>：聚合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AF5C70E-A660-4E40-A02A-CD729B8FD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分组之后需要聚合函数来应用到每一组中。</a:t>
            </a:r>
            <a:endParaRPr lang="en-US" altLang="zh-CN" dirty="0"/>
          </a:p>
          <a:p>
            <a:r>
              <a:rPr lang="zh-CN" altLang="en-US" dirty="0"/>
              <a:t>内置聚合函数</a:t>
            </a:r>
            <a:endParaRPr lang="en-US" altLang="zh-CN" dirty="0"/>
          </a:p>
          <a:p>
            <a:pPr lvl="1"/>
            <a:r>
              <a:rPr lang="en-US" altLang="zh-CN" dirty="0"/>
              <a:t>max()</a:t>
            </a:r>
            <a:r>
              <a:rPr lang="zh-CN" altLang="en-US" dirty="0"/>
              <a:t> </a:t>
            </a:r>
            <a:r>
              <a:rPr lang="en-US" altLang="zh-CN" dirty="0"/>
              <a:t>min() count() mean() sum() …</a:t>
            </a:r>
          </a:p>
          <a:p>
            <a:endParaRPr lang="en-US" altLang="zh-CN" dirty="0"/>
          </a:p>
          <a:p>
            <a:r>
              <a:rPr lang="zh-CN" altLang="en-US" dirty="0"/>
              <a:t>自定义聚合函数：</a:t>
            </a:r>
            <a:r>
              <a:rPr lang="en-US" altLang="zh-CN" dirty="0" err="1"/>
              <a:t>agg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自定义聚合：</a:t>
            </a:r>
            <a:endParaRPr lang="en-US" altLang="zh-CN" dirty="0"/>
          </a:p>
          <a:p>
            <a:pPr lvl="2"/>
            <a:r>
              <a:rPr lang="en-US" altLang="zh-CN" dirty="0" err="1"/>
              <a:t>df.groupby</a:t>
            </a:r>
            <a:r>
              <a:rPr lang="en-US" altLang="zh-CN" dirty="0"/>
              <a:t>('key').</a:t>
            </a:r>
            <a:r>
              <a:rPr lang="en-US" altLang="zh-CN" dirty="0" err="1"/>
              <a:t>agg</a:t>
            </a:r>
            <a:r>
              <a:rPr lang="en-US" altLang="zh-CN" dirty="0"/>
              <a:t>(lambda x:x.max()-x.min())</a:t>
            </a:r>
          </a:p>
          <a:p>
            <a:pPr lvl="1"/>
            <a:r>
              <a:rPr lang="zh-CN" altLang="en-US" dirty="0"/>
              <a:t>多个聚合函数：</a:t>
            </a:r>
            <a:endParaRPr lang="en-US" altLang="zh-CN" dirty="0"/>
          </a:p>
          <a:p>
            <a:pPr lvl="2"/>
            <a:r>
              <a:rPr lang="en-US" altLang="zh-CN" dirty="0" err="1"/>
              <a:t>df.groupby</a:t>
            </a:r>
            <a:r>
              <a:rPr lang="en-US" altLang="zh-CN" dirty="0"/>
              <a:t>('key').</a:t>
            </a:r>
            <a:r>
              <a:rPr lang="en-US" altLang="zh-CN" dirty="0" err="1"/>
              <a:t>agg</a:t>
            </a:r>
            <a:r>
              <a:rPr lang="en-US" altLang="zh-CN" dirty="0"/>
              <a:t>(['max', 'min', lambda x:x.max()-x.min()])</a:t>
            </a:r>
          </a:p>
          <a:p>
            <a:pPr lvl="1"/>
            <a:r>
              <a:rPr lang="zh-CN" altLang="en-US" dirty="0"/>
              <a:t>不同列应用不同聚合函数：</a:t>
            </a:r>
            <a:endParaRPr lang="en-US" altLang="zh-CN" dirty="0"/>
          </a:p>
          <a:p>
            <a:pPr lvl="2"/>
            <a:r>
              <a:rPr lang="en-US" altLang="zh-CN" dirty="0" err="1"/>
              <a:t>df.groupby</a:t>
            </a:r>
            <a:r>
              <a:rPr lang="en-US" altLang="zh-CN" dirty="0"/>
              <a:t>('key1').</a:t>
            </a:r>
            <a:r>
              <a:rPr lang="en-US" altLang="zh-CN" dirty="0" err="1"/>
              <a:t>agg</a:t>
            </a:r>
            <a:r>
              <a:rPr lang="en-US" altLang="zh-CN" dirty="0"/>
              <a:t>({'</a:t>
            </a:r>
            <a:r>
              <a:rPr lang="en-US" altLang="zh-CN" dirty="0" err="1"/>
              <a:t>a':'min</a:t>
            </a:r>
            <a:r>
              <a:rPr lang="en-US" altLang="zh-CN" dirty="0"/>
              <a:t>', '</a:t>
            </a:r>
            <a:r>
              <a:rPr lang="en-US" altLang="zh-CN" dirty="0" err="1"/>
              <a:t>b':'max</a:t>
            </a:r>
            <a:r>
              <a:rPr lang="en-US" altLang="zh-CN" dirty="0"/>
              <a:t>'})</a:t>
            </a:r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1D62C17-345E-450C-BA1F-B82FF6D7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F0FA667-842F-4A6D-B210-31856F9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6E42DB1-B89E-42E6-BC83-96E858A9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346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BC9E06-3EE8-43D3-9A9B-28328771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r>
              <a:rPr lang="zh-CN" altLang="en-US" dirty="0"/>
              <a:t>：数据合并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4DD3AC-995D-4EAE-AA02-18E9D77C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6"/>
            <a:ext cx="10668000" cy="4967287"/>
          </a:xfrm>
        </p:spPr>
        <p:txBody>
          <a:bodyPr/>
          <a:lstStyle/>
          <a:p>
            <a:r>
              <a:rPr lang="zh-CN" altLang="en-US" dirty="0"/>
              <a:t>数据合并：拼接（</a:t>
            </a:r>
            <a:r>
              <a:rPr lang="en-US" altLang="zh-CN" dirty="0"/>
              <a:t>concatenate</a:t>
            </a:r>
            <a:r>
              <a:rPr lang="zh-CN" altLang="en-US" dirty="0"/>
              <a:t>）、连接（</a:t>
            </a:r>
            <a:r>
              <a:rPr lang="en-US" altLang="zh-CN" dirty="0"/>
              <a:t>join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数据拼接：</a:t>
            </a:r>
            <a:endParaRPr lang="en-US" altLang="zh-CN" dirty="0"/>
          </a:p>
          <a:p>
            <a:pPr lvl="1"/>
            <a:r>
              <a:rPr lang="en-US" altLang="zh-CN" dirty="0" err="1"/>
              <a:t>pd.concat</a:t>
            </a:r>
            <a:r>
              <a:rPr lang="en-US" altLang="zh-CN" dirty="0"/>
              <a:t>([df1,df2,df3])</a:t>
            </a:r>
          </a:p>
          <a:p>
            <a:pPr lvl="1"/>
            <a:r>
              <a:rPr lang="en-US" altLang="zh-CN" dirty="0" err="1"/>
              <a:t>pd.concat</a:t>
            </a:r>
            <a:r>
              <a:rPr lang="en-US" altLang="zh-CN" dirty="0"/>
              <a:t>([df1,df2,df3], keys=['</a:t>
            </a:r>
            <a:r>
              <a:rPr lang="en-US" altLang="zh-CN" dirty="0" err="1"/>
              <a:t>a','b','c</a:t>
            </a:r>
            <a:r>
              <a:rPr lang="en-US" altLang="zh-CN" dirty="0"/>
              <a:t>'])</a:t>
            </a:r>
          </a:p>
          <a:p>
            <a:pPr lvl="1"/>
            <a:r>
              <a:rPr lang="en-US" altLang="zh-CN" dirty="0" err="1"/>
              <a:t>pd.concat</a:t>
            </a:r>
            <a:r>
              <a:rPr lang="en-US" altLang="zh-CN" dirty="0"/>
              <a:t>([df1,df2,df3], axis=1)</a:t>
            </a:r>
          </a:p>
          <a:p>
            <a:pPr lvl="1"/>
            <a:r>
              <a:rPr lang="en-US" altLang="zh-CN" dirty="0" err="1"/>
              <a:t>pd.concat</a:t>
            </a:r>
            <a:r>
              <a:rPr lang="en-US" altLang="zh-CN" dirty="0"/>
              <a:t>([df1,df2,df3], </a:t>
            </a:r>
            <a:r>
              <a:rPr lang="en-US" altLang="zh-CN" dirty="0" err="1"/>
              <a:t>ignore_index</a:t>
            </a:r>
            <a:r>
              <a:rPr lang="en-US" altLang="zh-CN" dirty="0"/>
              <a:t>=True)</a:t>
            </a:r>
          </a:p>
          <a:p>
            <a:pPr lvl="1"/>
            <a:r>
              <a:rPr lang="en-US" altLang="zh-CN" dirty="0"/>
              <a:t>df1.append(df2)</a:t>
            </a:r>
          </a:p>
          <a:p>
            <a:r>
              <a:rPr lang="zh-CN" altLang="en-US" dirty="0"/>
              <a:t>数据连接：</a:t>
            </a:r>
            <a:endParaRPr lang="en-US" altLang="zh-CN" dirty="0"/>
          </a:p>
          <a:p>
            <a:pPr lvl="1"/>
            <a:r>
              <a:rPr lang="en-US" altLang="zh-CN" dirty="0" err="1"/>
              <a:t>pd.merge</a:t>
            </a:r>
            <a:r>
              <a:rPr lang="en-US" altLang="zh-CN" dirty="0"/>
              <a:t>(df1, df2, on='key')</a:t>
            </a:r>
          </a:p>
          <a:p>
            <a:pPr lvl="1"/>
            <a:r>
              <a:rPr lang="en-US" altLang="zh-CN" dirty="0" err="1"/>
              <a:t>pd.merge</a:t>
            </a:r>
            <a:r>
              <a:rPr lang="en-US" altLang="zh-CN" dirty="0"/>
              <a:t>(df1, df2, on=['key1','key2'])</a:t>
            </a:r>
          </a:p>
          <a:p>
            <a:pPr lvl="1"/>
            <a:r>
              <a:rPr lang="en-US" altLang="zh-CN" dirty="0" err="1"/>
              <a:t>pd.merge</a:t>
            </a:r>
            <a:r>
              <a:rPr lang="en-US" altLang="zh-CN" dirty="0"/>
              <a:t>(df1, df2, on='key', how='inner')</a:t>
            </a:r>
          </a:p>
          <a:p>
            <a:pPr lvl="2"/>
            <a:r>
              <a:rPr lang="en-US" altLang="zh-CN" dirty="0"/>
              <a:t>inner</a:t>
            </a:r>
            <a:r>
              <a:rPr lang="zh-CN" altLang="en-US" dirty="0"/>
              <a:t>、</a:t>
            </a:r>
            <a:r>
              <a:rPr lang="en-US" altLang="zh-CN" dirty="0"/>
              <a:t>outer</a:t>
            </a:r>
            <a:r>
              <a:rPr lang="zh-CN" altLang="en-US" dirty="0"/>
              <a:t>、</a:t>
            </a:r>
            <a:r>
              <a:rPr lang="en-US" altLang="zh-CN" dirty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C90A973-E7AA-45AD-BE0C-B5EF9C015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EA634A8-E8A3-4C74-8023-34470B93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ED8B2AE-5617-4C73-BE99-D841113E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1026" name="Picture 2" descr="_images/merging_concat_basic.png">
            <a:extLst>
              <a:ext uri="{FF2B5EF4-FFF2-40B4-BE49-F238E27FC236}">
                <a16:creationId xmlns:a16="http://schemas.microsoft.com/office/drawing/2014/main" xmlns="" id="{6A9706CD-7DE9-421D-92EC-D8AD169D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40" y="1107819"/>
            <a:ext cx="2878719" cy="27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_images/merging_merge_on_key.png">
            <a:extLst>
              <a:ext uri="{FF2B5EF4-FFF2-40B4-BE49-F238E27FC236}">
                <a16:creationId xmlns:a16="http://schemas.microsoft.com/office/drawing/2014/main" xmlns="" id="{3BE3C675-84C6-478F-8804-DD1D15A0E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3065"/>
          <a:stretch/>
        </p:blipFill>
        <p:spPr bwMode="auto">
          <a:xfrm>
            <a:off x="6879887" y="4363804"/>
            <a:ext cx="461787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93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Matplotlib</a:t>
            </a:r>
            <a:r>
              <a:rPr kumimoji="1" lang="zh-CN" altLang="en-US" dirty="0"/>
              <a:t>：绘图和可视化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Matplotlib</a:t>
            </a:r>
            <a:r>
              <a:rPr kumimoji="1" lang="zh-CN" altLang="en-US" dirty="0"/>
              <a:t>是一个强大的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绘图和数据可视化的工具包。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安装方法：</a:t>
            </a:r>
            <a:r>
              <a:rPr kumimoji="1" lang="en-US" altLang="zh-CN" dirty="0"/>
              <a:t>pip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matplotlib</a:t>
            </a:r>
            <a:endParaRPr kumimoji="1" lang="en-US" altLang="zh-CN" dirty="0"/>
          </a:p>
          <a:p>
            <a:r>
              <a:rPr kumimoji="1" lang="zh-CN" altLang="en-US" dirty="0"/>
              <a:t>引用方法：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matplotlib.pyplot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plt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绘图函数：</a:t>
            </a:r>
            <a:r>
              <a:rPr kumimoji="1" lang="en-US" altLang="zh-CN" dirty="0" err="1"/>
              <a:t>plt.plot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显示图像：</a:t>
            </a:r>
            <a:r>
              <a:rPr kumimoji="1" lang="en-US" altLang="zh-CN" dirty="0" err="1"/>
              <a:t>plt.show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543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Matplotlib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10566400" cy="496728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plot</a:t>
            </a:r>
            <a:r>
              <a:rPr kumimoji="1" lang="zh-CN" altLang="en-US" dirty="0"/>
              <a:t>函数：绘制折线图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线型</a:t>
            </a:r>
            <a:r>
              <a:rPr kumimoji="1" lang="en-US" altLang="zh-CN" dirty="0" err="1"/>
              <a:t>linestyle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-,-.,--,..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点型</a:t>
            </a:r>
            <a:r>
              <a:rPr kumimoji="1" lang="en-US" altLang="zh-CN" dirty="0"/>
              <a:t>marker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v,^,s</a:t>
            </a:r>
            <a:r>
              <a:rPr kumimoji="1" lang="en-US" altLang="zh-CN" dirty="0"/>
              <a:t>,</a:t>
            </a:r>
            <a:r>
              <a:rPr kumimoji="1" lang="zh-CN" altLang="en-US" dirty="0"/>
              <a:t>*</a:t>
            </a:r>
            <a:r>
              <a:rPr kumimoji="1" lang="en-US" altLang="zh-CN" dirty="0"/>
              <a:t>,H,+,</a:t>
            </a:r>
            <a:r>
              <a:rPr kumimoji="1" lang="en-US" altLang="zh-CN" dirty="0" err="1"/>
              <a:t>x,D,o</a:t>
            </a:r>
            <a:r>
              <a:rPr kumimoji="1" lang="en-US" altLang="zh-CN" dirty="0"/>
              <a:t>,</a:t>
            </a:r>
            <a:r>
              <a:rPr kumimoji="1" lang="mr-IN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颜色</a:t>
            </a:r>
            <a:r>
              <a:rPr kumimoji="1" lang="en-US" altLang="zh-CN" dirty="0"/>
              <a:t>color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b,g,r,y,k,w</a:t>
            </a:r>
            <a:r>
              <a:rPr kumimoji="1" lang="en-US" altLang="zh-CN" dirty="0"/>
              <a:t>,</a:t>
            </a:r>
            <a:r>
              <a:rPr kumimoji="1" lang="mr-IN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plot</a:t>
            </a:r>
            <a:r>
              <a:rPr kumimoji="1" lang="zh-CN" altLang="en-US" dirty="0"/>
              <a:t>函数绘制多条曲线</a:t>
            </a:r>
            <a:endParaRPr kumimoji="1" lang="en-US" altLang="zh-CN" dirty="0"/>
          </a:p>
          <a:p>
            <a:r>
              <a:rPr lang="en-US" altLang="zh-CN" dirty="0"/>
              <a:t>pandas</a:t>
            </a:r>
            <a:r>
              <a:rPr lang="zh-CN" altLang="en-US" dirty="0"/>
              <a:t>包对</a:t>
            </a:r>
            <a:r>
              <a:rPr lang="en-US" altLang="zh-CN" dirty="0"/>
              <a:t>plot</a:t>
            </a:r>
            <a:r>
              <a:rPr lang="zh-CN" altLang="en-US" dirty="0"/>
              <a:t>的支持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338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256104-6756-4F08-9F5E-5E23EB0C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r>
              <a:rPr lang="en-US" altLang="zh-CN" dirty="0"/>
              <a:t>-</a:t>
            </a:r>
            <a:r>
              <a:rPr lang="zh-CN" altLang="en-US" dirty="0"/>
              <a:t>图像标注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5D064C5-43E2-484A-A66B-E2156E967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设置图像标题：</a:t>
            </a:r>
            <a:r>
              <a:rPr lang="en-US" altLang="zh-CN" dirty="0" err="1"/>
              <a:t>plt.title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</a:t>
            </a:r>
            <a:r>
              <a:rPr lang="en-US" altLang="zh-CN" dirty="0"/>
              <a:t>x</a:t>
            </a:r>
            <a:r>
              <a:rPr lang="zh-CN" altLang="en-US" dirty="0"/>
              <a:t>轴名称：</a:t>
            </a:r>
            <a:r>
              <a:rPr lang="en-US" altLang="zh-CN" dirty="0" err="1"/>
              <a:t>plt.xlabel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</a:t>
            </a:r>
            <a:r>
              <a:rPr lang="en-US" altLang="zh-CN" dirty="0"/>
              <a:t>y</a:t>
            </a:r>
            <a:r>
              <a:rPr lang="zh-CN" altLang="en-US" dirty="0"/>
              <a:t>轴名称：</a:t>
            </a:r>
            <a:r>
              <a:rPr lang="en-US" altLang="zh-CN" dirty="0" err="1"/>
              <a:t>plt.ylabel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</a:t>
            </a:r>
            <a:r>
              <a:rPr lang="en-US" altLang="zh-CN" dirty="0"/>
              <a:t>x</a:t>
            </a:r>
            <a:r>
              <a:rPr lang="zh-CN" altLang="en-US" dirty="0"/>
              <a:t>轴范围：</a:t>
            </a:r>
            <a:r>
              <a:rPr lang="en-US" altLang="zh-CN" dirty="0" err="1"/>
              <a:t>plt.xlim</a:t>
            </a:r>
            <a:r>
              <a:rPr lang="en-US" altLang="zh-CN" dirty="0"/>
              <a:t>()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xmlns="" id="{9581EAF3-3DED-4443-8220-0A2E857FD4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zh-CN" altLang="en-US" dirty="0"/>
              <a:t>设置</a:t>
            </a:r>
            <a:r>
              <a:rPr lang="en-US" altLang="zh-CN" dirty="0"/>
              <a:t>y</a:t>
            </a:r>
            <a:r>
              <a:rPr lang="zh-CN" altLang="en-US" dirty="0"/>
              <a:t>轴范围：</a:t>
            </a:r>
            <a:r>
              <a:rPr lang="en-US" altLang="zh-CN" dirty="0" err="1"/>
              <a:t>plt.ylim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</a:t>
            </a:r>
            <a:r>
              <a:rPr lang="en-US" altLang="zh-CN" dirty="0"/>
              <a:t>x</a:t>
            </a:r>
            <a:r>
              <a:rPr lang="zh-CN" altLang="en-US" dirty="0"/>
              <a:t>轴刻度：</a:t>
            </a:r>
            <a:r>
              <a:rPr lang="en-US" altLang="zh-CN" dirty="0" err="1"/>
              <a:t>plt.xticks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</a:t>
            </a:r>
            <a:r>
              <a:rPr lang="en-US" altLang="zh-CN" dirty="0"/>
              <a:t>y</a:t>
            </a:r>
            <a:r>
              <a:rPr lang="zh-CN" altLang="en-US" dirty="0"/>
              <a:t>轴刻度：</a:t>
            </a:r>
            <a:r>
              <a:rPr lang="en-US" altLang="zh-CN" dirty="0" err="1"/>
              <a:t>plt.yticks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设置曲线图例：</a:t>
            </a:r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6A1B034-5F45-4C1F-AC93-634CF9FC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DD6CB54-ACC7-47FF-B779-5224434C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3471F7C-CBA3-460A-B506-4C51FA6C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778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BD2380-0A0F-4456-B3D5-17916CD6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r>
              <a:rPr lang="zh-CN" altLang="en-US" dirty="0"/>
              <a:t>实例</a:t>
            </a:r>
            <a:r>
              <a:rPr lang="en-US" altLang="zh-CN" dirty="0"/>
              <a:t>——</a:t>
            </a:r>
            <a:r>
              <a:rPr lang="zh-CN" altLang="en-US" dirty="0"/>
              <a:t>绘制数学函数图像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483C960-0DA2-44B5-8C8B-06CDF4102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Matplotlib</a:t>
            </a:r>
            <a:r>
              <a:rPr lang="zh-CN" altLang="en-US" dirty="0"/>
              <a:t>模块在一个窗口中绘制数学函数</a:t>
            </a:r>
            <a:r>
              <a:rPr lang="en-US" altLang="zh-CN" dirty="0"/>
              <a:t>y=x, y=x</a:t>
            </a:r>
            <a:r>
              <a:rPr lang="en-US" altLang="zh-CN" baseline="31999" dirty="0"/>
              <a:t>2</a:t>
            </a:r>
            <a:r>
              <a:rPr lang="en-US" altLang="zh-CN" dirty="0"/>
              <a:t>, y=3x</a:t>
            </a:r>
            <a:r>
              <a:rPr lang="en-US" altLang="zh-CN" baseline="31999" dirty="0"/>
              <a:t>3</a:t>
            </a:r>
            <a:r>
              <a:rPr lang="en-US" altLang="zh-CN" dirty="0"/>
              <a:t>+5x</a:t>
            </a:r>
            <a:r>
              <a:rPr lang="en-US" altLang="zh-CN" baseline="31999" dirty="0"/>
              <a:t>2</a:t>
            </a:r>
            <a:r>
              <a:rPr lang="en-US" altLang="zh-CN" dirty="0"/>
              <a:t>+2x+1</a:t>
            </a:r>
            <a:r>
              <a:rPr lang="zh-CN" altLang="en-US" dirty="0"/>
              <a:t>的图像，使用不同颜色的线加以区别，并使用图例说明各个线代表什么函数。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C40A59-95C4-4ABB-98D7-2EEAA798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533F875-56A3-4E44-9583-EA47CC21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606E1E5-E1BB-4CF2-863B-93F9D943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547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Matplotlib</a:t>
            </a:r>
            <a:r>
              <a:rPr kumimoji="1" lang="zh-CN" altLang="en-US" dirty="0"/>
              <a:t>：画布与子图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画布：</a:t>
            </a:r>
            <a:r>
              <a:rPr kumimoji="1" lang="en-US" altLang="zh-CN" dirty="0"/>
              <a:t>figure</a:t>
            </a:r>
          </a:p>
          <a:p>
            <a:pPr lvl="1"/>
            <a:r>
              <a:rPr kumimoji="1" lang="en-US" altLang="zh-CN" dirty="0"/>
              <a:t>fig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plt.figure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图：</a:t>
            </a:r>
            <a:r>
              <a:rPr kumimoji="1" lang="en-US" altLang="zh-CN" dirty="0"/>
              <a:t>subplot</a:t>
            </a:r>
          </a:p>
          <a:p>
            <a:pPr lvl="1"/>
            <a:r>
              <a:rPr kumimoji="1" lang="en-US" altLang="zh-CN" dirty="0"/>
              <a:t>ax1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fig.add_subplot</a:t>
            </a:r>
            <a:r>
              <a:rPr kumimoji="1" lang="en-US" altLang="zh-CN" dirty="0"/>
              <a:t>(2,2,1)</a:t>
            </a:r>
          </a:p>
          <a:p>
            <a:r>
              <a:rPr kumimoji="1" lang="zh-CN" altLang="en-US" dirty="0"/>
              <a:t>调节子图间距：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subplots_adjust</a:t>
            </a:r>
            <a:r>
              <a:rPr kumimoji="1" lang="en-US" altLang="zh-CN" dirty="0"/>
              <a:t>(left,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bottom,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wspace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hspace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83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E4C9BC-8A64-49E9-935C-23D5267A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r>
              <a:rPr lang="en-US" altLang="zh-CN" dirty="0"/>
              <a:t>-</a:t>
            </a:r>
            <a:r>
              <a:rPr lang="zh-CN" altLang="en-US" dirty="0"/>
              <a:t>支持的图类型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xmlns="" id="{546F0A2A-9A5A-4691-B5CD-DF56F5B971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2056"/>
              </p:ext>
            </p:extLst>
          </p:nvPr>
        </p:nvGraphicFramePr>
        <p:xfrm>
          <a:off x="755650" y="1052513"/>
          <a:ext cx="10668000" cy="528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0538">
                  <a:extLst>
                    <a:ext uri="{9D8B030D-6E8A-4147-A177-3AD203B41FA5}">
                      <a16:colId xmlns:a16="http://schemas.microsoft.com/office/drawing/2014/main" xmlns="" val="3119207714"/>
                    </a:ext>
                  </a:extLst>
                </a:gridCol>
                <a:gridCol w="3597462">
                  <a:extLst>
                    <a:ext uri="{9D8B030D-6E8A-4147-A177-3AD203B41FA5}">
                      <a16:colId xmlns:a16="http://schemas.microsoft.com/office/drawing/2014/main" xmlns="" val="618048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FFFFFF"/>
                          </a:solidFill>
                        </a:rPr>
                        <a:t>函数</a:t>
                      </a:r>
                      <a:endParaRPr sz="20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说明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266615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plt.plot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x,y,fmt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,...)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坐标图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356536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plt.boxplot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(data, notch, position)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箱型图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394223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plt.bar(left,height,width,bottom)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条形图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313446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plt.barh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width,bottom,left,height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横向条形图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84630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plt.polar(theta, r)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极坐标图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376886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plt.pie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(data, explode)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饼图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315611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plt.psd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x,NFFT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=256,pad_to,Fs)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功率谱密度图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45467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plt.specgram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x,NFFT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=256,pad_to,F)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谱图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4089465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plt.cohere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x,y,NFFT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=256,Fs)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X-Y相关性函数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38182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plt.scatter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x,y</a:t>
                      </a:r>
                      <a:r>
                        <a:rPr sz="2000" dirty="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散点图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26318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plt.step(x,y,where)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步阶图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69705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plt.hist(x,bins,normed)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85858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直方图</a:t>
                      </a:r>
                      <a:endParaRPr sz="2000" dirty="0">
                        <a:solidFill>
                          <a:srgbClr val="85858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680468728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BCB97E1-8D8B-4EAD-9308-BA809D5A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A4FDE66-4DC0-423A-BA7C-24713487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49A7FC0-017A-44A9-AE8D-61F9DAB0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6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1E014F-FAD6-47E4-B465-6400560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Matplotlib</a:t>
            </a:r>
            <a:r>
              <a:rPr lang="en-US" altLang="zh-CN" dirty="0"/>
              <a:t>——</a:t>
            </a:r>
            <a:r>
              <a:rPr lang="zh-CN" altLang="en-US" dirty="0"/>
              <a:t>绘制</a:t>
            </a:r>
            <a:r>
              <a:rPr lang="en-US" altLang="zh-CN" dirty="0"/>
              <a:t>K</a:t>
            </a:r>
            <a:r>
              <a:rPr lang="zh-CN" altLang="en-US" dirty="0"/>
              <a:t>线图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E92FC25-504C-4F8C-BF93-E7ADD5D34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matplotlib.finanace</a:t>
            </a:r>
            <a:r>
              <a:rPr lang="zh-CN" altLang="en-US" dirty="0"/>
              <a:t>子包中有许多绘制金融相关图的函数接口。</a:t>
            </a:r>
          </a:p>
          <a:p>
            <a:r>
              <a:rPr lang="zh-CN" altLang="en-US" dirty="0"/>
              <a:t>绘制</a:t>
            </a:r>
            <a:r>
              <a:rPr lang="en-US" altLang="zh-CN" dirty="0"/>
              <a:t>K</a:t>
            </a:r>
            <a:r>
              <a:rPr lang="zh-CN" altLang="en-US" dirty="0"/>
              <a:t>线图：</a:t>
            </a:r>
            <a:r>
              <a:rPr lang="en-US" altLang="zh-CN" dirty="0" err="1"/>
              <a:t>matplotlib.finance.candlestick_ochl</a:t>
            </a:r>
            <a:r>
              <a:rPr lang="zh-CN" altLang="en-US" dirty="0"/>
              <a:t>函数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80377A9-C47F-49C7-AB01-EFC5A19B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0353F73-03A5-4F93-A3DE-645665D8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C774EDA-D0AC-4574-ACDF-BB9998D0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94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股票买卖（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股）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委托买卖股票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个人不能直接买卖，需要在券商开户，进行委托购买</a:t>
            </a:r>
            <a:endParaRPr kumimoji="1" lang="en-US" altLang="zh-CN" dirty="0"/>
          </a:p>
          <a:p>
            <a:r>
              <a:rPr kumimoji="1" lang="zh-CN" altLang="en-US" dirty="0"/>
              <a:t>股票交易日：周一到周五（非法定节假日和交易所休市日）</a:t>
            </a:r>
            <a:endParaRPr kumimoji="1" lang="en-US" altLang="zh-CN" dirty="0"/>
          </a:p>
          <a:p>
            <a:r>
              <a:rPr kumimoji="1" lang="zh-CN" altLang="en-US" dirty="0"/>
              <a:t>股票交易时间：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9:15-9:25	</a:t>
            </a:r>
            <a:r>
              <a:rPr kumimoji="1" lang="zh-CN" altLang="en-US" dirty="0"/>
              <a:t>开盘集合竞价时间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9:30-11:30	</a:t>
            </a:r>
            <a:r>
              <a:rPr kumimoji="1" lang="zh-CN" altLang="en-US" dirty="0"/>
              <a:t>前市，连续竞价时间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13:00-15:00	</a:t>
            </a:r>
            <a:r>
              <a:rPr kumimoji="1" lang="zh-CN" altLang="en-US" dirty="0"/>
              <a:t>后市，连续竞价时间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14:57-15:00	</a:t>
            </a:r>
            <a:r>
              <a:rPr kumimoji="1" lang="zh-CN" altLang="en-US" dirty="0"/>
              <a:t>深交所收盘集合竞价时间</a:t>
            </a:r>
            <a:endParaRPr kumimoji="1" lang="en-US" altLang="zh-CN" dirty="0"/>
          </a:p>
          <a:p>
            <a:r>
              <a:rPr kumimoji="1" lang="en-US" altLang="zh-CN" dirty="0"/>
              <a:t>T+1</a:t>
            </a:r>
            <a:r>
              <a:rPr kumimoji="1" lang="zh-CN" altLang="en-US" dirty="0"/>
              <a:t>交易制度：股票买入后当天不能卖出，要在买入后的下一个交易日才能卖出</a:t>
            </a:r>
            <a:endParaRPr kumimoji="1" lang="en-US" altLang="zh-CN" dirty="0"/>
          </a:p>
          <a:p>
            <a:r>
              <a:rPr kumimoji="1" lang="zh-CN" altLang="en-US" dirty="0"/>
              <a:t>涨停、跌停限制</a:t>
            </a:r>
            <a:endParaRPr kumimoji="1" lang="en-US" altLang="zh-CN" dirty="0"/>
          </a:p>
          <a:p>
            <a:r>
              <a:rPr kumimoji="1" lang="zh-CN" altLang="en-US" dirty="0"/>
              <a:t>股票购买方式：市价单、限价单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/>
              <p14:cNvContentPartPr/>
              <p14:nvPr/>
            </p14:nvContentPartPr>
            <p14:xfrm>
              <a:off x="1133640" y="1419120"/>
              <a:ext cx="5305680" cy="3943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280" y="1409760"/>
                <a:ext cx="532440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6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960FE9-B187-4CBA-B3FA-E38FBF89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1——</a:t>
            </a:r>
            <a:r>
              <a:rPr lang="zh-CN" altLang="en-US" dirty="0"/>
              <a:t>股票数据分析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F1866D-D592-4A95-AEE3-8A951877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tushare</a:t>
            </a:r>
            <a:r>
              <a:rPr lang="zh-CN" altLang="en-US" dirty="0"/>
              <a:t>包获取某股票的历史行情数据。</a:t>
            </a:r>
          </a:p>
          <a:p>
            <a:r>
              <a:rPr lang="zh-CN" altLang="en-US" dirty="0"/>
              <a:t>输出该股票所有收盘比开盘上涨</a:t>
            </a:r>
            <a:r>
              <a:rPr lang="en-US" altLang="zh-CN" dirty="0"/>
              <a:t>3%</a:t>
            </a:r>
            <a:r>
              <a:rPr lang="zh-CN" altLang="en-US" dirty="0"/>
              <a:t>以上的日期。</a:t>
            </a:r>
          </a:p>
          <a:p>
            <a:r>
              <a:rPr lang="zh-CN" altLang="en-US" dirty="0"/>
              <a:t>输出该股票所有开盘比前日收盘跌幅超过</a:t>
            </a:r>
            <a:r>
              <a:rPr lang="en-US" altLang="zh-CN" dirty="0"/>
              <a:t>2%</a:t>
            </a:r>
            <a:r>
              <a:rPr lang="zh-CN" altLang="en-US" dirty="0"/>
              <a:t>的日期。</a:t>
            </a:r>
          </a:p>
          <a:p>
            <a:r>
              <a:rPr lang="zh-CN" altLang="en-US" dirty="0"/>
              <a:t>假如我从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日开始，每月第一个交易日买入</a:t>
            </a:r>
            <a:r>
              <a:rPr lang="en-US" altLang="zh-CN" dirty="0"/>
              <a:t>1</a:t>
            </a:r>
            <a:r>
              <a:rPr lang="zh-CN" altLang="en-US" dirty="0"/>
              <a:t>手股票，每年最后一个交易日卖出所有股票，到今天为止，我的收益如何？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0F6E65D-1BAE-4F13-B57C-341DAB29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6FD5228-A76A-4DAD-8FAB-B411220C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19E03C9-DB62-46B8-8763-7ACFC714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183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DD2DB1-B264-4860-99E9-54A7E9A3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2-</a:t>
            </a:r>
            <a:r>
              <a:rPr lang="zh-CN" altLang="en-US" dirty="0"/>
              <a:t>查找历史金叉死叉日期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76186F-980D-4CB6-A00C-984B9F29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均线：对于每一个交易日，都可以计算出前</a:t>
            </a:r>
            <a:r>
              <a:rPr lang="en-US" altLang="zh-CN" dirty="0"/>
              <a:t>N</a:t>
            </a:r>
            <a:r>
              <a:rPr lang="zh-CN" altLang="en-US" dirty="0"/>
              <a:t>天的移动平均值，然后把这些移动平均值连起来，成为一条线，就叫做</a:t>
            </a:r>
            <a:r>
              <a:rPr lang="en-US" altLang="zh-CN" dirty="0"/>
              <a:t>N</a:t>
            </a:r>
            <a:r>
              <a:rPr lang="zh-CN" altLang="en-US" dirty="0"/>
              <a:t>日移动平均线。移动平均线常用线有</a:t>
            </a:r>
            <a:r>
              <a:rPr lang="en-US" altLang="zh-CN" dirty="0"/>
              <a:t>5</a:t>
            </a:r>
            <a:r>
              <a:rPr lang="zh-CN" altLang="en-US" dirty="0"/>
              <a:t>天、</a:t>
            </a:r>
            <a:r>
              <a:rPr lang="en-US" altLang="zh-CN" dirty="0"/>
              <a:t>10</a:t>
            </a:r>
            <a:r>
              <a:rPr lang="zh-CN" altLang="en-US" dirty="0"/>
              <a:t>天、</a:t>
            </a:r>
            <a:r>
              <a:rPr lang="en-US" altLang="zh-CN" dirty="0"/>
              <a:t>30</a:t>
            </a:r>
            <a:r>
              <a:rPr lang="zh-CN" altLang="en-US" dirty="0"/>
              <a:t>天、</a:t>
            </a:r>
            <a:r>
              <a:rPr lang="en-US" altLang="zh-CN" dirty="0"/>
              <a:t>60</a:t>
            </a:r>
            <a:r>
              <a:rPr lang="zh-CN" altLang="en-US" dirty="0"/>
              <a:t>天、</a:t>
            </a:r>
            <a:r>
              <a:rPr lang="en-US" altLang="zh-CN" dirty="0"/>
              <a:t>120</a:t>
            </a:r>
            <a:r>
              <a:rPr lang="zh-CN" altLang="en-US" dirty="0"/>
              <a:t>天和</a:t>
            </a:r>
            <a:r>
              <a:rPr lang="en-US" altLang="zh-CN" dirty="0"/>
              <a:t>240</a:t>
            </a:r>
            <a:r>
              <a:rPr lang="zh-CN" altLang="en-US" dirty="0"/>
              <a:t>天的指标。</a:t>
            </a:r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天和</a:t>
            </a:r>
            <a:r>
              <a:rPr lang="en-US" altLang="zh-CN" dirty="0"/>
              <a:t>10</a:t>
            </a:r>
            <a:r>
              <a:rPr lang="zh-CN" altLang="en-US" dirty="0"/>
              <a:t>天的是短线操作的参照指标，称做日均线指标；</a:t>
            </a:r>
          </a:p>
          <a:p>
            <a:pPr lvl="1"/>
            <a:r>
              <a:rPr lang="en-US" altLang="zh-CN" dirty="0"/>
              <a:t>30</a:t>
            </a:r>
            <a:r>
              <a:rPr lang="zh-CN" altLang="en-US" dirty="0"/>
              <a:t>天和</a:t>
            </a:r>
            <a:r>
              <a:rPr lang="en-US" altLang="zh-CN" dirty="0"/>
              <a:t>60</a:t>
            </a:r>
            <a:r>
              <a:rPr lang="zh-CN" altLang="en-US" dirty="0"/>
              <a:t>天的是中期均线指标，称做季均线指标；</a:t>
            </a:r>
          </a:p>
          <a:p>
            <a:pPr lvl="1"/>
            <a:r>
              <a:rPr lang="en-US" altLang="zh-CN" dirty="0"/>
              <a:t>120</a:t>
            </a:r>
            <a:r>
              <a:rPr lang="zh-CN" altLang="en-US" dirty="0"/>
              <a:t>天和</a:t>
            </a:r>
            <a:r>
              <a:rPr lang="en-US" altLang="zh-CN" dirty="0"/>
              <a:t>240</a:t>
            </a:r>
            <a:r>
              <a:rPr lang="zh-CN" altLang="en-US" dirty="0"/>
              <a:t>天的是长期均线指标，称做年均线指标。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金叉：短期均线上穿长期均线，买入信号</a:t>
            </a:r>
          </a:p>
          <a:p>
            <a:r>
              <a:rPr lang="zh-CN" altLang="en-US" dirty="0"/>
              <a:t>死叉：短期均线下穿长期均线，卖出信号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784B27-EE8E-406E-AC50-D0F9D3A5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F8B980B-1644-48C2-A5F8-B2B02DFA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163CC05-0725-47E5-892E-454869A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967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04D2A9F-F755-43DE-A8BB-6531F4F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2-</a:t>
            </a:r>
            <a:r>
              <a:rPr lang="zh-CN" altLang="en-US" dirty="0"/>
              <a:t>查找历史金叉死叉日期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E8B0DA-7A14-4016-AA3A-AA63A270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tushare</a:t>
            </a:r>
            <a:r>
              <a:rPr lang="zh-CN" altLang="en-US" dirty="0"/>
              <a:t>包获取某股票的历史行情数据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包计算该股票历史数据的</a:t>
            </a:r>
            <a:r>
              <a:rPr lang="en-US" altLang="zh-CN" dirty="0"/>
              <a:t>5</a:t>
            </a:r>
            <a:r>
              <a:rPr lang="zh-CN" altLang="en-US" dirty="0"/>
              <a:t>日均线和</a:t>
            </a:r>
            <a:r>
              <a:rPr lang="en-US" altLang="zh-CN" dirty="0"/>
              <a:t>60</a:t>
            </a:r>
            <a:r>
              <a:rPr lang="zh-CN" altLang="en-US" dirty="0"/>
              <a:t>日均线</a:t>
            </a:r>
          </a:p>
          <a:p>
            <a:r>
              <a:rPr lang="zh-CN" altLang="en-US" dirty="0"/>
              <a:t>使用</a:t>
            </a:r>
            <a:r>
              <a:rPr lang="en-US" altLang="zh-CN" dirty="0" err="1"/>
              <a:t>matplotlib</a:t>
            </a:r>
            <a:r>
              <a:rPr lang="zh-CN" altLang="en-US" dirty="0"/>
              <a:t>包可视化历史数据的收盘价和两条均线</a:t>
            </a:r>
          </a:p>
          <a:p>
            <a:r>
              <a:rPr lang="zh-CN" altLang="en-US" dirty="0"/>
              <a:t>分析输出所有金叉日期和死叉日期</a:t>
            </a:r>
          </a:p>
          <a:p>
            <a:r>
              <a:rPr lang="zh-CN" altLang="en-US" dirty="0"/>
              <a:t>如果我从假如我从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日开始，初始资金为</a:t>
            </a:r>
            <a:r>
              <a:rPr lang="en-US" altLang="zh-CN" dirty="0"/>
              <a:t>100000</a:t>
            </a:r>
            <a:r>
              <a:rPr lang="zh-CN" altLang="en-US" dirty="0"/>
              <a:t>元，金叉尽量买入，死叉全部卖出，则到今天为止，我的炒股收益率如何？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EDAD9E2-152D-4D5D-B73F-3C5883BE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CBBFF6-D290-45AA-950C-75CB20AB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金融分析与金融量化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1CE0E32-01AF-4619-A233-F46005E9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807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第三部分 实现简单的量化框架</a:t>
            </a:r>
          </a:p>
        </p:txBody>
      </p:sp>
    </p:spTree>
    <p:extLst>
      <p:ext uri="{BB962C8B-B14F-4D97-AF65-F5344CB8AC3E}">
        <p14:creationId xmlns:p14="http://schemas.microsoft.com/office/powerpoint/2010/main" val="1110667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框架内容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开始时间、结束时间、现金、持仓数据</a:t>
            </a:r>
            <a:endParaRPr kumimoji="1" lang="en-US" altLang="zh-CN" dirty="0"/>
          </a:p>
          <a:p>
            <a:r>
              <a:rPr kumimoji="1" lang="zh-CN" altLang="en-US" dirty="0"/>
              <a:t>获取历史数据</a:t>
            </a:r>
            <a:endParaRPr kumimoji="1" lang="en-US" altLang="zh-CN" dirty="0"/>
          </a:p>
          <a:p>
            <a:r>
              <a:rPr kumimoji="1" lang="zh-CN" altLang="en-US" dirty="0"/>
              <a:t>交易函数</a:t>
            </a:r>
            <a:endParaRPr kumimoji="1" lang="en-US" altLang="zh-CN" dirty="0"/>
          </a:p>
          <a:p>
            <a:r>
              <a:rPr kumimoji="1" lang="zh-CN" altLang="en-US" dirty="0"/>
              <a:t>计算并绘制收益曲线</a:t>
            </a:r>
            <a:endParaRPr kumimoji="1" lang="en-US" altLang="zh-CN" dirty="0"/>
          </a:p>
          <a:p>
            <a:r>
              <a:rPr kumimoji="1" lang="zh-CN" altLang="en-US" dirty="0"/>
              <a:t>回测主体框架</a:t>
            </a:r>
            <a:endParaRPr kumimoji="1" lang="en-US" altLang="zh-CN" dirty="0"/>
          </a:p>
          <a:p>
            <a:r>
              <a:rPr kumimoji="1" lang="zh-CN" altLang="en-US" dirty="0"/>
              <a:t>计算各项指标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用户待写代码：初始化、每日处理函数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404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第四部分 在线平台与量化投资</a:t>
            </a:r>
          </a:p>
        </p:txBody>
      </p:sp>
    </p:spTree>
    <p:extLst>
      <p:ext uri="{BB962C8B-B14F-4D97-AF65-F5344CB8AC3E}">
        <p14:creationId xmlns:p14="http://schemas.microsoft.com/office/powerpoint/2010/main" val="2109203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第一个简单的策略（了解平台）</a:t>
            </a:r>
            <a:endParaRPr kumimoji="1" lang="en-US" altLang="zh-CN" dirty="0"/>
          </a:p>
          <a:p>
            <a:r>
              <a:rPr kumimoji="1" lang="zh-CN" altLang="en-US" dirty="0"/>
              <a:t>双均线策略</a:t>
            </a:r>
            <a:endParaRPr kumimoji="1" lang="en-US" altLang="zh-CN" dirty="0"/>
          </a:p>
          <a:p>
            <a:r>
              <a:rPr kumimoji="1" lang="zh-CN" altLang="en-US" dirty="0"/>
              <a:t>因子选股策略</a:t>
            </a:r>
            <a:endParaRPr kumimoji="1" lang="en-US" altLang="zh-CN" dirty="0"/>
          </a:p>
          <a:p>
            <a:r>
              <a:rPr kumimoji="1" lang="zh-CN" altLang="en-US" dirty="0"/>
              <a:t>多因子选股策略</a:t>
            </a:r>
            <a:endParaRPr kumimoji="1" lang="en-US" altLang="zh-CN" dirty="0"/>
          </a:p>
          <a:p>
            <a:r>
              <a:rPr kumimoji="1" lang="zh-CN" altLang="en-US" dirty="0"/>
              <a:t>小市值策略</a:t>
            </a:r>
            <a:endParaRPr kumimoji="1" lang="en-US" altLang="zh-CN" dirty="0"/>
          </a:p>
          <a:p>
            <a:r>
              <a:rPr kumimoji="1" lang="zh-CN" altLang="en-US" dirty="0"/>
              <a:t>海龟交易法则</a:t>
            </a:r>
            <a:endParaRPr kumimoji="1" lang="en-US" altLang="zh-CN" dirty="0"/>
          </a:p>
          <a:p>
            <a:r>
              <a:rPr kumimoji="1" lang="zh-CN" altLang="en-US" dirty="0"/>
              <a:t>均值回归策略</a:t>
            </a:r>
            <a:endParaRPr kumimoji="1" lang="en-US" altLang="zh-CN" dirty="0"/>
          </a:p>
          <a:p>
            <a:r>
              <a:rPr kumimoji="1" lang="zh-CN" altLang="en-US" dirty="0"/>
              <a:t>动量策略 反转策略</a:t>
            </a:r>
            <a:endParaRPr kumimoji="1" lang="en-US" altLang="zh-CN" dirty="0"/>
          </a:p>
          <a:p>
            <a:r>
              <a:rPr kumimoji="1" lang="zh-CN" altLang="en-US" dirty="0"/>
              <a:t>羊驼交易法则</a:t>
            </a:r>
            <a:endParaRPr kumimoji="1" lang="en-US" altLang="zh-CN" dirty="0"/>
          </a:p>
          <a:p>
            <a:r>
              <a:rPr kumimoji="1" lang="en-US" altLang="zh-CN" dirty="0"/>
              <a:t>PEG</a:t>
            </a:r>
            <a:r>
              <a:rPr kumimoji="1" lang="zh-CN" altLang="en-US" dirty="0"/>
              <a:t>策略</a:t>
            </a:r>
            <a:endParaRPr kumimoji="1" lang="en-US" altLang="zh-CN" dirty="0"/>
          </a:p>
          <a:p>
            <a:r>
              <a:rPr kumimoji="1" lang="zh-CN" altLang="en-US" dirty="0"/>
              <a:t>鳄鱼交易法则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108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JoinQuant</a:t>
            </a:r>
            <a:r>
              <a:rPr kumimoji="1" lang="zh-CN" altLang="en-US" dirty="0"/>
              <a:t>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主要框架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initialize</a:t>
            </a:r>
          </a:p>
          <a:p>
            <a:pPr lvl="1"/>
            <a:r>
              <a:rPr kumimoji="1" lang="en-US" altLang="zh-CN" dirty="0" err="1"/>
              <a:t>handle_data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获取历史数据</a:t>
            </a:r>
            <a:endParaRPr kumimoji="1" lang="en-US" altLang="zh-CN" dirty="0"/>
          </a:p>
          <a:p>
            <a:r>
              <a:rPr kumimoji="1" lang="zh-CN" altLang="en-US" dirty="0"/>
              <a:t>交易函数</a:t>
            </a:r>
            <a:endParaRPr kumimoji="1" lang="en-US" altLang="zh-CN" dirty="0"/>
          </a:p>
          <a:p>
            <a:r>
              <a:rPr kumimoji="1" lang="zh-CN" altLang="en-US" dirty="0"/>
              <a:t>回测频率：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按天回测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按分钟回测</a:t>
            </a:r>
            <a:endParaRPr kumimoji="1" lang="en-US" altLang="zh-CN" dirty="0"/>
          </a:p>
          <a:p>
            <a:r>
              <a:rPr kumimoji="1" lang="zh-CN" altLang="en-US" dirty="0"/>
              <a:t>风险指标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5157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双均线策略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均线：</a:t>
            </a:r>
            <a:r>
              <a:rPr lang="zh-CN" altLang="en-US" dirty="0"/>
              <a:t>对于每一个交易日，都可以计算出前</a:t>
            </a:r>
            <a:r>
              <a:rPr lang="en-US" altLang="zh-CN" dirty="0"/>
              <a:t>N</a:t>
            </a:r>
            <a:r>
              <a:rPr lang="zh-CN" altLang="en-US" dirty="0"/>
              <a:t>天的移动平均值，然后把这些移动平均值连起来，成为一条线，就叫做</a:t>
            </a:r>
            <a:r>
              <a:rPr lang="en-US" altLang="zh-CN" dirty="0"/>
              <a:t>N</a:t>
            </a:r>
            <a:r>
              <a:rPr lang="zh-CN" altLang="en-US" dirty="0"/>
              <a:t>日移动平均线。</a:t>
            </a:r>
            <a:endParaRPr lang="en-US" altLang="zh-CN" dirty="0"/>
          </a:p>
          <a:p>
            <a:r>
              <a:rPr lang="zh-CN" altLang="en-US" dirty="0"/>
              <a:t>移动平均线常用线有</a:t>
            </a:r>
            <a:r>
              <a:rPr lang="en-US" altLang="zh-CN" dirty="0"/>
              <a:t>5</a:t>
            </a:r>
            <a:r>
              <a:rPr lang="zh-CN" altLang="en-US" dirty="0"/>
              <a:t>天、</a:t>
            </a:r>
            <a:r>
              <a:rPr lang="en-US" altLang="zh-CN" dirty="0"/>
              <a:t>10</a:t>
            </a:r>
            <a:r>
              <a:rPr lang="zh-CN" altLang="en-US" dirty="0"/>
              <a:t>天、</a:t>
            </a:r>
            <a:r>
              <a:rPr lang="en-US" altLang="zh-CN" dirty="0"/>
              <a:t>30</a:t>
            </a:r>
            <a:r>
              <a:rPr lang="zh-CN" altLang="en-US" dirty="0"/>
              <a:t>天、</a:t>
            </a:r>
            <a:r>
              <a:rPr lang="en-US" altLang="zh-CN" dirty="0"/>
              <a:t>60</a:t>
            </a:r>
            <a:r>
              <a:rPr lang="zh-CN" altLang="en-US" dirty="0"/>
              <a:t>天、</a:t>
            </a:r>
            <a:r>
              <a:rPr lang="en-US" altLang="zh-CN" dirty="0"/>
              <a:t>120</a:t>
            </a:r>
            <a:r>
              <a:rPr lang="zh-CN" altLang="en-US" dirty="0"/>
              <a:t>天和</a:t>
            </a:r>
            <a:r>
              <a:rPr lang="en-US" altLang="zh-CN" dirty="0"/>
              <a:t>240</a:t>
            </a:r>
            <a:r>
              <a:rPr lang="zh-CN" altLang="en-US" dirty="0"/>
              <a:t>天的指标。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天和</a:t>
            </a:r>
            <a:r>
              <a:rPr lang="en-US" altLang="zh-CN" dirty="0"/>
              <a:t>10</a:t>
            </a:r>
            <a:r>
              <a:rPr lang="zh-CN" altLang="en-US" dirty="0"/>
              <a:t>天的是短线操作的参照指标，称做日均线指标；</a:t>
            </a:r>
            <a:endParaRPr lang="en-US" altLang="zh-CN" dirty="0"/>
          </a:p>
          <a:p>
            <a:pPr lvl="1"/>
            <a:r>
              <a:rPr lang="en-US" altLang="zh-CN" dirty="0"/>
              <a:t>30</a:t>
            </a:r>
            <a:r>
              <a:rPr lang="zh-CN" altLang="en-US" dirty="0"/>
              <a:t>天和</a:t>
            </a:r>
            <a:r>
              <a:rPr lang="en-US" altLang="zh-CN" dirty="0"/>
              <a:t>60</a:t>
            </a:r>
            <a:r>
              <a:rPr lang="zh-CN" altLang="en-US" dirty="0"/>
              <a:t>天的是中期均线指标，称做季均线指标；</a:t>
            </a:r>
            <a:endParaRPr lang="en-US" altLang="zh-CN" dirty="0"/>
          </a:p>
          <a:p>
            <a:pPr lvl="1"/>
            <a:r>
              <a:rPr lang="en-US" altLang="zh-CN" dirty="0"/>
              <a:t>120</a:t>
            </a:r>
            <a:r>
              <a:rPr lang="zh-CN" altLang="en-US" dirty="0"/>
              <a:t>天、</a:t>
            </a:r>
            <a:r>
              <a:rPr lang="en-US" altLang="zh-CN" dirty="0"/>
              <a:t>240</a:t>
            </a:r>
            <a:r>
              <a:rPr lang="zh-CN" altLang="en-US" dirty="0"/>
              <a:t>天的是长期均线指标，称做年均线指标。</a:t>
            </a:r>
            <a:endParaRPr lang="en-US" altLang="zh-CN" dirty="0"/>
          </a:p>
          <a:p>
            <a:r>
              <a:rPr kumimoji="1" lang="zh-CN" altLang="en-US" dirty="0"/>
              <a:t>金叉：</a:t>
            </a:r>
            <a:r>
              <a:rPr lang="zh-CN" altLang="en-US" dirty="0"/>
              <a:t>短期均线上穿长期均线</a:t>
            </a:r>
            <a:endParaRPr kumimoji="1" lang="en-US" altLang="zh-CN" dirty="0"/>
          </a:p>
          <a:p>
            <a:r>
              <a:rPr kumimoji="1" lang="zh-CN" altLang="en-US" dirty="0"/>
              <a:t>死叉：</a:t>
            </a:r>
            <a:r>
              <a:rPr lang="zh-CN" altLang="en-US" dirty="0"/>
              <a:t>短期均线下穿长期均线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564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因子选股策略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因子：标准</a:t>
            </a:r>
            <a:endParaRPr kumimoji="1" lang="en-US" altLang="zh-CN" dirty="0"/>
          </a:p>
          <a:p>
            <a:pPr lvl="1"/>
            <a:r>
              <a:rPr lang="zh-CN" altLang="en-US" dirty="0"/>
              <a:t>增长率，市值，</a:t>
            </a:r>
            <a:r>
              <a:rPr lang="en-US" altLang="zh-CN" dirty="0"/>
              <a:t>ROE</a:t>
            </a:r>
            <a:r>
              <a:rPr lang="zh-CN" altLang="en-US" dirty="0"/>
              <a:t>，</a:t>
            </a:r>
            <a:r>
              <a:rPr lang="en-US" altLang="zh-CN" dirty="0"/>
              <a:t>……</a:t>
            </a:r>
            <a:endParaRPr kumimoji="1" lang="en-US" altLang="zh-CN" dirty="0"/>
          </a:p>
          <a:p>
            <a:r>
              <a:rPr lang="zh-CN" altLang="en-US" dirty="0"/>
              <a:t>选股策略：</a:t>
            </a:r>
            <a:endParaRPr lang="en-US" altLang="zh-CN" dirty="0"/>
          </a:p>
          <a:p>
            <a:pPr lvl="1"/>
            <a:r>
              <a:rPr lang="zh-CN" altLang="en-US" dirty="0"/>
              <a:t>选取该因子最大（或最小）的</a:t>
            </a:r>
            <a:r>
              <a:rPr lang="en-US" altLang="zh-CN" dirty="0"/>
              <a:t>N</a:t>
            </a:r>
            <a:r>
              <a:rPr lang="zh-CN" altLang="en-US" dirty="0"/>
              <a:t>只股票持仓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多因子选股：如何同时考虑多个因子？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28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金融分析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基本面分析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宏观经济面分析：国家的财政政策、货币政策等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行业分析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公司分析：财务数据、业绩报告等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技术面分析：各项技术指标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K</a:t>
            </a:r>
            <a:r>
              <a:rPr kumimoji="1" lang="zh-CN" altLang="en-US" dirty="0"/>
              <a:t>线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</a:t>
            </a:r>
            <a:r>
              <a:rPr kumimoji="1" lang="zh-CN" altLang="en-US" dirty="0"/>
              <a:t>（均线）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KDJ</a:t>
            </a:r>
            <a:r>
              <a:rPr kumimoji="1" lang="zh-CN" altLang="en-US" dirty="0"/>
              <a:t>（随机指标）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MACD</a:t>
            </a:r>
            <a:r>
              <a:rPr kumimoji="1" lang="zh-CN" altLang="en-US" dirty="0"/>
              <a:t>（指数平滑移动平均线）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92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均值回归理论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均值回归：</a:t>
            </a:r>
            <a:r>
              <a:rPr lang="zh-CN" altLang="en-US" dirty="0"/>
              <a:t>“跌下去的迟早要涨上来”</a:t>
            </a:r>
            <a:endParaRPr lang="en-US" altLang="zh-CN" dirty="0"/>
          </a:p>
          <a:p>
            <a:r>
              <a:rPr lang="zh-CN" altLang="en-US" dirty="0"/>
              <a:t>均值回归的理论基于以下观测：价格的波动一般会以它的均线为中心。也就是说，当标的价格由于波动而偏离移动均线时，它将调整并重新归于均线。</a:t>
            </a:r>
            <a:endParaRPr lang="en-US" altLang="zh-CN" dirty="0"/>
          </a:p>
          <a:p>
            <a:r>
              <a:rPr kumimoji="1" lang="zh-CN" altLang="en-US" dirty="0"/>
              <a:t>偏离程度：</a:t>
            </a:r>
            <a:r>
              <a:rPr lang="en-US" altLang="zh-CN" dirty="0"/>
              <a:t>(MA-P)/MA</a:t>
            </a:r>
          </a:p>
          <a:p>
            <a:r>
              <a:rPr kumimoji="1" lang="zh-CN" altLang="en-US" dirty="0"/>
              <a:t>策略：在每个调仓日进行（每月调一次仓）</a:t>
            </a:r>
            <a:endParaRPr kumimoji="1" lang="en-US" altLang="zh-CN" dirty="0"/>
          </a:p>
          <a:p>
            <a:pPr lvl="1"/>
            <a:r>
              <a:rPr lang="zh-CN" altLang="en-US" dirty="0"/>
              <a:t>计算池内股票的</a:t>
            </a:r>
            <a:r>
              <a:rPr lang="en-US" altLang="zh-CN" dirty="0"/>
              <a:t>N</a:t>
            </a:r>
            <a:r>
              <a:rPr lang="zh-CN" altLang="en-US" dirty="0"/>
              <a:t>日移动均线；</a:t>
            </a:r>
          </a:p>
          <a:p>
            <a:pPr lvl="1"/>
            <a:r>
              <a:rPr lang="zh-CN" altLang="en-US" dirty="0"/>
              <a:t>计算池内所有股票价格与均线的偏离度；</a:t>
            </a:r>
          </a:p>
          <a:p>
            <a:pPr lvl="1" latinLnBrk="1"/>
            <a:r>
              <a:rPr lang="zh-CN" altLang="en-US" dirty="0"/>
              <a:t>选取偏离度最高的</a:t>
            </a:r>
            <a:r>
              <a:rPr lang="en-US" altLang="zh-CN" dirty="0" err="1"/>
              <a:t>num_stocks</a:t>
            </a:r>
            <a:r>
              <a:rPr lang="zh-CN" altLang="en-US" dirty="0"/>
              <a:t>支股票并进行调仓。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460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6" y="1601155"/>
            <a:ext cx="7981803" cy="36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布林带策略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布林带</a:t>
            </a:r>
            <a:r>
              <a:rPr kumimoji="1" lang="en-US" altLang="zh-CN" dirty="0"/>
              <a:t>/</a:t>
            </a:r>
            <a:r>
              <a:rPr kumimoji="1" lang="zh-CN" altLang="en-US" dirty="0"/>
              <a:t>布林线</a:t>
            </a:r>
            <a:r>
              <a:rPr kumimoji="1" lang="en-US" altLang="zh-CN" dirty="0"/>
              <a:t>/</a:t>
            </a:r>
            <a:r>
              <a:rPr kumimoji="1" lang="zh-CN" altLang="en-US" dirty="0"/>
              <a:t>保利加通道（</a:t>
            </a:r>
            <a:r>
              <a:rPr lang="en-US" altLang="zh-CN" dirty="0"/>
              <a:t>Bollinger Band</a:t>
            </a:r>
            <a:r>
              <a:rPr kumimoji="1" lang="zh-CN" altLang="en-US" dirty="0"/>
              <a:t>）：由三条轨道线组成，其中上下两条线分别可以看成是价格的压力线和支撑线，在两条线之间是一条价格平均线。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计算公式：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中间线</a:t>
            </a:r>
            <a:r>
              <a:rPr kumimoji="1" lang="en-US" altLang="zh-CN" dirty="0"/>
              <a:t>=20</a:t>
            </a:r>
            <a:r>
              <a:rPr kumimoji="1" lang="zh-CN" altLang="en-US" dirty="0"/>
              <a:t>日均线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up</a:t>
            </a:r>
            <a:r>
              <a:rPr kumimoji="1" lang="zh-CN" altLang="en-US" dirty="0"/>
              <a:t>线</a:t>
            </a:r>
            <a:r>
              <a:rPr kumimoji="1" lang="en-US" altLang="zh-CN" dirty="0"/>
              <a:t>=20</a:t>
            </a:r>
            <a:r>
              <a:rPr kumimoji="1" lang="zh-CN" altLang="en-US" dirty="0"/>
              <a:t>日均线</a:t>
            </a:r>
            <a:r>
              <a:rPr kumimoji="1" lang="en-US" altLang="zh-CN" dirty="0"/>
              <a:t>+N</a:t>
            </a:r>
            <a:r>
              <a:rPr kumimoji="1" lang="zh-CN" altLang="en-US" dirty="0"/>
              <a:t>*</a:t>
            </a:r>
            <a:r>
              <a:rPr kumimoji="1" lang="en-US" altLang="zh-CN" dirty="0"/>
              <a:t>SD(20</a:t>
            </a:r>
            <a:r>
              <a:rPr kumimoji="1" lang="zh-CN" altLang="en-US" dirty="0"/>
              <a:t>日收盘价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down</a:t>
            </a:r>
            <a:r>
              <a:rPr kumimoji="1" lang="zh-CN" altLang="en-US" dirty="0"/>
              <a:t>线</a:t>
            </a:r>
            <a:r>
              <a:rPr kumimoji="1" lang="en-US" altLang="zh-CN" dirty="0"/>
              <a:t>=20</a:t>
            </a:r>
            <a:r>
              <a:rPr kumimoji="1" lang="zh-CN" altLang="en-US" dirty="0"/>
              <a:t>日均线</a:t>
            </a:r>
            <a:r>
              <a:rPr kumimoji="1" lang="en-US" altLang="zh-CN" dirty="0"/>
              <a:t>-N</a:t>
            </a:r>
            <a:r>
              <a:rPr kumimoji="1" lang="zh-CN" altLang="en-US" dirty="0"/>
              <a:t>*</a:t>
            </a:r>
            <a:r>
              <a:rPr kumimoji="1" lang="en-US" altLang="zh-CN" dirty="0"/>
              <a:t>SD(20</a:t>
            </a:r>
            <a:r>
              <a:rPr kumimoji="1" lang="zh-CN" altLang="en-US" dirty="0"/>
              <a:t>日收盘价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2520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PEG</a:t>
            </a:r>
            <a:r>
              <a:rPr kumimoji="1" lang="zh-CN" altLang="en-US" dirty="0"/>
              <a:t>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彼得</a:t>
            </a:r>
            <a:r>
              <a:rPr lang="en-US" altLang="zh-CN" dirty="0"/>
              <a:t>·</a:t>
            </a:r>
            <a:r>
              <a:rPr lang="zh-CN" altLang="en-US" dirty="0"/>
              <a:t>林奇：任何一家公司股票如果定价合理的话，市盈率就会与收益增长率相等。</a:t>
            </a:r>
            <a:endParaRPr lang="en-US" altLang="zh-CN" dirty="0"/>
          </a:p>
          <a:p>
            <a:r>
              <a:rPr lang="zh-CN" altLang="en-US" dirty="0"/>
              <a:t>每股收益（</a:t>
            </a:r>
            <a:r>
              <a:rPr lang="en-US" altLang="zh-CN" dirty="0"/>
              <a:t>EPS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股价（</a:t>
            </a:r>
            <a:r>
              <a:rPr lang="en-US" altLang="zh-CN" dirty="0"/>
              <a:t>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市盈率（</a:t>
            </a:r>
            <a:r>
              <a:rPr kumimoji="1" lang="en-US" altLang="zh-CN" dirty="0"/>
              <a:t>PE</a:t>
            </a:r>
            <a:r>
              <a:rPr kumimoji="1" lang="zh-CN" altLang="en-US" dirty="0"/>
              <a:t>）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P/EPS</a:t>
            </a:r>
          </a:p>
          <a:p>
            <a:r>
              <a:rPr kumimoji="1" lang="zh-CN" altLang="en-US" dirty="0"/>
              <a:t>收益增长率（</a:t>
            </a:r>
            <a:r>
              <a:rPr kumimoji="1" lang="en-US" altLang="zh-CN" dirty="0"/>
              <a:t>G</a:t>
            </a:r>
            <a:r>
              <a:rPr kumimoji="1" lang="zh-CN" altLang="en-US" dirty="0"/>
              <a:t>）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EPS</a:t>
            </a:r>
            <a:r>
              <a:rPr kumimoji="1" lang="en-US" altLang="zh-CN" baseline="-25000" dirty="0" err="1"/>
              <a:t>i</a:t>
            </a:r>
            <a:r>
              <a:rPr kumimoji="1" lang="zh-CN" altLang="en-US" dirty="0"/>
              <a:t>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EPS</a:t>
            </a:r>
            <a:r>
              <a:rPr kumimoji="1" lang="en-US" altLang="zh-CN" baseline="-25000" dirty="0"/>
              <a:t>i-1</a:t>
            </a:r>
            <a:r>
              <a:rPr kumimoji="1" lang="en-US" altLang="zh-CN" dirty="0"/>
              <a:t>)/ EPS</a:t>
            </a:r>
            <a:r>
              <a:rPr kumimoji="1" lang="en-US" altLang="zh-CN" baseline="-25000" dirty="0"/>
              <a:t>i-1</a:t>
            </a:r>
          </a:p>
          <a:p>
            <a:r>
              <a:rPr kumimoji="1" lang="en-US" altLang="zh-CN" dirty="0"/>
              <a:t>PEG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PE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G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PEG</a:t>
            </a:r>
            <a:r>
              <a:rPr kumimoji="1" lang="zh-CN" altLang="en-US" dirty="0"/>
              <a:t>越低，代表股价被低估的可能性越大，股价会涨的可能性越大。</a:t>
            </a:r>
            <a:endParaRPr kumimoji="1" lang="en-US" altLang="zh-CN" dirty="0"/>
          </a:p>
          <a:p>
            <a:r>
              <a:rPr lang="en-US" altLang="zh-CN" dirty="0"/>
              <a:t>PEG</a:t>
            </a:r>
            <a:r>
              <a:rPr lang="zh-CN" altLang="en-US" dirty="0"/>
              <a:t>是一个综合指标，既考察价值，又兼顾成长性。</a:t>
            </a:r>
            <a:r>
              <a:rPr lang="en-US" altLang="zh-CN" dirty="0"/>
              <a:t>PEG</a:t>
            </a:r>
            <a:r>
              <a:rPr lang="zh-CN" altLang="en-US" dirty="0"/>
              <a:t>估值法适合应用于成长型的公司。</a:t>
            </a:r>
            <a:endParaRPr lang="en-US" altLang="zh-CN" dirty="0"/>
          </a:p>
          <a:p>
            <a:r>
              <a:rPr kumimoji="1" lang="zh-CN" altLang="en-US" dirty="0"/>
              <a:t>注意：过滤掉市盈率或收益增长率为负的情况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566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羊驼交易法则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052516"/>
            <a:ext cx="9278938" cy="4967287"/>
          </a:xfrm>
        </p:spPr>
        <p:txBody>
          <a:bodyPr/>
          <a:lstStyle/>
          <a:p>
            <a:r>
              <a:rPr kumimoji="1" lang="zh-CN" altLang="en-US" dirty="0"/>
              <a:t>起始时随机买入</a:t>
            </a:r>
            <a:r>
              <a:rPr kumimoji="1" lang="en-US" altLang="zh-CN" dirty="0"/>
              <a:t>N</a:t>
            </a:r>
            <a:r>
              <a:rPr kumimoji="1" lang="zh-CN" altLang="en-US" dirty="0"/>
              <a:t>只股票，每天卖掉收益率最差的</a:t>
            </a:r>
            <a:r>
              <a:rPr kumimoji="1" lang="en-US" altLang="zh-CN" dirty="0"/>
              <a:t>M</a:t>
            </a:r>
            <a:r>
              <a:rPr kumimoji="1" lang="zh-CN" altLang="en-US" dirty="0"/>
              <a:t>只，再随机买入剩余股票池的</a:t>
            </a:r>
            <a:r>
              <a:rPr kumimoji="1" lang="en-US" altLang="zh-CN" dirty="0"/>
              <a:t>M</a:t>
            </a:r>
            <a:r>
              <a:rPr kumimoji="1" lang="zh-CN" altLang="en-US" dirty="0"/>
              <a:t>只。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8052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海龟交易法则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唐奇安</a:t>
            </a:r>
            <a:r>
              <a:rPr kumimoji="1" lang="zh-CN" altLang="en-US" dirty="0"/>
              <a:t>通道：</a:t>
            </a:r>
            <a:endParaRPr kumimoji="1" lang="en-US" altLang="zh-CN" dirty="0"/>
          </a:p>
          <a:p>
            <a:pPr lvl="1"/>
            <a:r>
              <a:rPr lang="zh-CN" altLang="en-US" dirty="0"/>
              <a:t>上线</a:t>
            </a:r>
            <a:r>
              <a:rPr lang="en-US" altLang="zh-CN" dirty="0"/>
              <a:t>=Max</a:t>
            </a:r>
            <a:r>
              <a:rPr lang="zh-CN" altLang="en-US" dirty="0"/>
              <a:t>（前</a:t>
            </a:r>
            <a:r>
              <a:rPr lang="en-US" altLang="zh-CN" dirty="0"/>
              <a:t>N</a:t>
            </a:r>
            <a:r>
              <a:rPr lang="zh-CN" altLang="en-US" dirty="0"/>
              <a:t>个交易日的最高价）</a:t>
            </a:r>
            <a:endParaRPr lang="en-US" altLang="zh-CN" dirty="0"/>
          </a:p>
          <a:p>
            <a:pPr lvl="1"/>
            <a:r>
              <a:rPr lang="zh-CN" altLang="en-US" dirty="0"/>
              <a:t>下线</a:t>
            </a:r>
            <a:r>
              <a:rPr lang="en-US" altLang="zh-CN" dirty="0"/>
              <a:t>=Min</a:t>
            </a:r>
            <a:r>
              <a:rPr lang="zh-CN" altLang="en-US" dirty="0"/>
              <a:t>（前</a:t>
            </a:r>
            <a:r>
              <a:rPr lang="en-US" altLang="zh-CN" dirty="0"/>
              <a:t>N</a:t>
            </a:r>
            <a:r>
              <a:rPr lang="zh-CN" altLang="en-US" dirty="0"/>
              <a:t>个交易日的最低价）</a:t>
            </a:r>
            <a:endParaRPr lang="en-US" altLang="zh-CN" dirty="0"/>
          </a:p>
          <a:p>
            <a:pPr lvl="1"/>
            <a:r>
              <a:rPr lang="zh-CN" altLang="en-US" dirty="0"/>
              <a:t>中线</a:t>
            </a:r>
            <a:r>
              <a:rPr lang="en-US" altLang="zh-CN" dirty="0"/>
              <a:t>=</a:t>
            </a:r>
            <a:r>
              <a:rPr lang="zh-CN" altLang="en-US" dirty="0"/>
              <a:t>（上线</a:t>
            </a:r>
            <a:r>
              <a:rPr lang="en-US" altLang="zh-CN" dirty="0"/>
              <a:t>+</a:t>
            </a:r>
            <a:r>
              <a:rPr lang="zh-CN" altLang="en-US" dirty="0"/>
              <a:t>下线）</a:t>
            </a:r>
            <a:r>
              <a:rPr lang="en-US" altLang="zh-CN" dirty="0"/>
              <a:t>/2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72" y="2915322"/>
            <a:ext cx="4491903" cy="33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4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海龟交易法则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海龟交易法则：核心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造成的损失不要超过总仓位的</a:t>
                </a:r>
                <a:r>
                  <a:rPr lang="en-US" altLang="zh-CN" dirty="0"/>
                  <a:t>k%</a:t>
                </a:r>
              </a:p>
              <a:p>
                <a:r>
                  <a:rPr kumimoji="1" lang="en-US" altLang="zh-CN" dirty="0"/>
                  <a:t>True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Range</a:t>
                </a:r>
                <a:r>
                  <a:rPr kumimoji="1" lang="zh-CN" altLang="en-US" dirty="0"/>
                  <a:t>（一天内波动量）</a:t>
                </a:r>
                <a:endParaRPr kumimoji="1" lang="en-US" altLang="zh-CN" dirty="0"/>
              </a:p>
              <a:p>
                <a:pPr lvl="1"/>
                <a:r>
                  <a:rPr lang="en-US" altLang="zh-CN" dirty="0" err="1"/>
                  <a:t>TrueRange</a:t>
                </a:r>
                <a:r>
                  <a:rPr lang="en-US" altLang="zh-CN" dirty="0"/>
                  <a:t>=Maximum(H−L,H−PDC,PDC−L)</a:t>
                </a:r>
              </a:p>
              <a:p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（一定时间范围内波动的平均值）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en-US" altLang="zh-CN" dirty="0"/>
                  <a:t>Unit</a:t>
                </a:r>
                <a:r>
                  <a:rPr kumimoji="1" lang="zh-CN" altLang="en-US" dirty="0"/>
                  <a:t>（买卖单位）</a:t>
                </a:r>
                <a:endParaRPr kumimoji="1" lang="en-US" altLang="zh-CN" dirty="0"/>
              </a:p>
              <a:p>
                <a:pPr lvl="1"/>
                <a14:m>
                  <m:oMath xmlns=""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𝑈𝑛𝑖𝑡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1%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𝑜𝑓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𝐴𝑐𝑐𝑜𝑢𝑛𝑡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0.01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100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lang="zh-CN" altLang="en-US" dirty="0"/>
                  <a:t>在一般情况下（市场波动率稳定），如果买入</a:t>
                </a:r>
                <a:r>
                  <a:rPr lang="en-US" altLang="zh-CN" dirty="0"/>
                  <a:t>1Unit</a:t>
                </a:r>
                <a:r>
                  <a:rPr lang="zh-CN" altLang="en-US" dirty="0"/>
                  <a:t>单位的资产，当天震幅使得总资产的变化不超过</a:t>
                </a:r>
                <a:r>
                  <a:rPr lang="en-US" altLang="zh-CN" dirty="0"/>
                  <a:t>1%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6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750" y="3070935"/>
            <a:ext cx="2260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27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海龟交易法则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分钟回测</a:t>
            </a:r>
            <a:endParaRPr kumimoji="1" lang="en-US" altLang="zh-CN" dirty="0"/>
          </a:p>
          <a:p>
            <a:r>
              <a:rPr kumimoji="1" lang="zh-CN" altLang="en-US" dirty="0"/>
              <a:t>入市：</a:t>
            </a:r>
            <a:r>
              <a:rPr lang="zh-CN" altLang="en-US" dirty="0"/>
              <a:t>若当前价格高于过去</a:t>
            </a:r>
            <a:r>
              <a:rPr lang="en-US" altLang="zh-CN" dirty="0"/>
              <a:t>20</a:t>
            </a:r>
            <a:r>
              <a:rPr lang="zh-CN" altLang="en-US" dirty="0"/>
              <a:t>日的最高价，则买入一个</a:t>
            </a:r>
            <a:r>
              <a:rPr lang="en-US" altLang="zh-CN" dirty="0"/>
              <a:t>Unit</a:t>
            </a:r>
          </a:p>
          <a:p>
            <a:r>
              <a:rPr kumimoji="1" lang="zh-CN" altLang="en-US" dirty="0"/>
              <a:t>加仓：</a:t>
            </a:r>
            <a:r>
              <a:rPr lang="zh-CN" altLang="en-US" dirty="0"/>
              <a:t>若股价在上一次买入（或加仓）的基础上上涨了</a:t>
            </a:r>
            <a:r>
              <a:rPr lang="en-US" altLang="zh-CN" dirty="0"/>
              <a:t>0.5N</a:t>
            </a:r>
            <a:r>
              <a:rPr lang="zh-CN" altLang="en-US" dirty="0"/>
              <a:t>，则加仓一个</a:t>
            </a:r>
            <a:r>
              <a:rPr lang="en-US" altLang="zh-CN" dirty="0"/>
              <a:t>Unit</a:t>
            </a:r>
          </a:p>
          <a:p>
            <a:r>
              <a:rPr kumimoji="1" lang="zh-CN" altLang="en-US" dirty="0"/>
              <a:t>止盈：</a:t>
            </a:r>
            <a:r>
              <a:rPr lang="zh-CN" altLang="en-US" dirty="0"/>
              <a:t>当股价跌破</a:t>
            </a:r>
            <a:r>
              <a:rPr lang="en-US" altLang="zh-CN" dirty="0"/>
              <a:t>10</a:t>
            </a:r>
            <a:r>
              <a:rPr lang="zh-CN" altLang="en-US" dirty="0"/>
              <a:t>日内最低价时（</a:t>
            </a:r>
            <a:r>
              <a:rPr lang="en-US" altLang="zh-CN" dirty="0"/>
              <a:t>10</a:t>
            </a:r>
            <a:r>
              <a:rPr lang="zh-CN" altLang="en-US" dirty="0"/>
              <a:t>日唐奇安通道下沿），清空头寸</a:t>
            </a:r>
            <a:endParaRPr lang="en-US" altLang="zh-CN" dirty="0"/>
          </a:p>
          <a:p>
            <a:r>
              <a:rPr kumimoji="1" lang="zh-CN" altLang="en-US" dirty="0"/>
              <a:t>止损：</a:t>
            </a:r>
            <a:r>
              <a:rPr lang="zh-CN" altLang="en-US" dirty="0"/>
              <a:t>当价格比最后一次买入价格下跌</a:t>
            </a:r>
            <a:r>
              <a:rPr lang="en-US" altLang="zh-CN" dirty="0"/>
              <a:t>2N</a:t>
            </a:r>
            <a:r>
              <a:rPr lang="zh-CN" altLang="en-US" dirty="0"/>
              <a:t>时，则卖出全部头寸止损（损失不会超过</a:t>
            </a:r>
            <a:r>
              <a:rPr lang="en-US" altLang="zh-CN" dirty="0"/>
              <a:t>2%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77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线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95" y="1451286"/>
            <a:ext cx="5715000" cy="42862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10332" y="1468010"/>
            <a:ext cx="5522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所谓</a:t>
            </a:r>
            <a:r>
              <a:rPr kumimoji="1" lang="en-US" altLang="zh-CN" dirty="0"/>
              <a:t>K</a:t>
            </a:r>
            <a:r>
              <a:rPr kumimoji="1" lang="zh-CN" altLang="en-US" dirty="0"/>
              <a:t>线图，就是将各种股票每日、每周、每月的开盘价、收盘价、最高价、最低价等涨跌变化状况，用图形的方式表现出来。</a:t>
            </a:r>
            <a:r>
              <a:rPr kumimoji="1" lang="en-US" altLang="zh-CN" dirty="0"/>
              <a:t>K</a:t>
            </a:r>
            <a:r>
              <a:rPr kumimoji="1" lang="zh-CN" altLang="en-US" dirty="0"/>
              <a:t>线又称阴阳线、棒线、</a:t>
            </a:r>
            <a:r>
              <a:rPr kumimoji="1" lang="zh-CN" altLang="en-US" dirty="0" smtClean="0"/>
              <a:t>红黑线或蜡烛线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6408410" y="3367104"/>
            <a:ext cx="5208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般而言，阳线表示买盘较强，卖盘较弱，这时，由于股票供不应求，会导致股价的上扬。阴线表示卖盘较强，买盘较弱。此时，由于股票的持有者急于抛出股票，致使股价下挫。同时，上影线越长，表示上档的卖压越强，即意味着股价上升时，会遇到较大的抛压；下影线越长，表示下档的承接力道越强，意味着股价下跌时，会有较多的投资者利用这一机会购进股票。</a:t>
            </a:r>
          </a:p>
        </p:txBody>
      </p:sp>
    </p:spTree>
    <p:extLst>
      <p:ext uri="{BB962C8B-B14F-4D97-AF65-F5344CB8AC3E}">
        <p14:creationId xmlns:p14="http://schemas.microsoft.com/office/powerpoint/2010/main" val="14256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3250"/>
          </a:xfrm>
        </p:spPr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线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812800" y="6381753"/>
            <a:ext cx="2641600" cy="339725"/>
          </a:xfrm>
        </p:spPr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2019年1月14日星期一</a:t>
            </a:fld>
            <a:endParaRPr lang="en-US" altLang="zh-CN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81753"/>
            <a:ext cx="3860800" cy="339725"/>
          </a:xfrm>
        </p:spPr>
        <p:txBody>
          <a:bodyPr/>
          <a:lstStyle/>
          <a:p>
            <a:pPr>
              <a:defRPr/>
            </a:pPr>
            <a:r>
              <a:rPr lang="zh-CN" altLang="en-US"/>
              <a:t>算法基础</a:t>
            </a:r>
            <a:endParaRPr lang="zh-CN" altLang="en-US" dirty="0"/>
          </a:p>
        </p:txBody>
      </p:sp>
      <p:sp>
        <p:nvSpPr>
          <p:cNvPr id="1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453191"/>
            <a:ext cx="2641600" cy="268287"/>
          </a:xfrm>
        </p:spPr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8" name="内容占位符 17" descr="111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" b="6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2573727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11066</TotalTime>
  <Words>4089</Words>
  <Application>Microsoft Macintosh PowerPoint</Application>
  <PresentationFormat>自定义</PresentationFormat>
  <Paragraphs>933</Paragraphs>
  <Slides>77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Profile</vt:lpstr>
      <vt:lpstr>金融</vt:lpstr>
      <vt:lpstr>股票</vt:lpstr>
      <vt:lpstr>股票的分类</vt:lpstr>
      <vt:lpstr>股票市场的构成</vt:lpstr>
      <vt:lpstr>影响股价的因素</vt:lpstr>
      <vt:lpstr>股票买卖（A股）</vt:lpstr>
      <vt:lpstr>金融分析</vt:lpstr>
      <vt:lpstr>K线</vt:lpstr>
      <vt:lpstr>K线</vt:lpstr>
      <vt:lpstr>金融量化投资</vt:lpstr>
      <vt:lpstr>量化策略</vt:lpstr>
      <vt:lpstr>第二章：量化投资与Python</vt:lpstr>
      <vt:lpstr>量化投资与Python</vt:lpstr>
      <vt:lpstr>IPython基础功能</vt:lpstr>
      <vt:lpstr>IPython高级功能</vt:lpstr>
      <vt:lpstr>IPython快捷键</vt:lpstr>
      <vt:lpstr>IPython高级功能</vt:lpstr>
      <vt:lpstr>IPython常用的魔术命令</vt:lpstr>
      <vt:lpstr>Python调试器命令</vt:lpstr>
      <vt:lpstr>IPython高级功能</vt:lpstr>
      <vt:lpstr>NumPy：数组计算</vt:lpstr>
      <vt:lpstr>NumPy：ndarray-多维数组对象</vt:lpstr>
      <vt:lpstr>NumPy：ndarray-数据类型</vt:lpstr>
      <vt:lpstr>NumPy：ndarray-创建</vt:lpstr>
      <vt:lpstr>NumPy：索引和切片</vt:lpstr>
      <vt:lpstr>NumPy：布尔型索引</vt:lpstr>
      <vt:lpstr>NumPy：花式索引*</vt:lpstr>
      <vt:lpstr>NumPy：通用函数</vt:lpstr>
      <vt:lpstr>补充知识：浮点数特殊值</vt:lpstr>
      <vt:lpstr>NumPy：数学和统计方法</vt:lpstr>
      <vt:lpstr>NumPy：随机数生成</vt:lpstr>
      <vt:lpstr>pandas：数据分析</vt:lpstr>
      <vt:lpstr>pandas：Series</vt:lpstr>
      <vt:lpstr>pandas：Series特性</vt:lpstr>
      <vt:lpstr>pandas：整数索引</vt:lpstr>
      <vt:lpstr>pandas：Series数据对齐</vt:lpstr>
      <vt:lpstr>pandas：Series缺失数据</vt:lpstr>
      <vt:lpstr>pandas：DataFrame</vt:lpstr>
      <vt:lpstr>pandas：DataFrame查看数据</vt:lpstr>
      <vt:lpstr>pandas：DataFrame索引和切片</vt:lpstr>
      <vt:lpstr>pandas：DataFrame索引和切片</vt:lpstr>
      <vt:lpstr>pandas：DataFrame数据对齐与缺失数据</vt:lpstr>
      <vt:lpstr>pandas：其他常用方法</vt:lpstr>
      <vt:lpstr>pandas：时间对象处理</vt:lpstr>
      <vt:lpstr>pandas：时间对象处理</vt:lpstr>
      <vt:lpstr>pandas：时间序列</vt:lpstr>
      <vt:lpstr>pandas：从文件读取</vt:lpstr>
      <vt:lpstr>pandas：写入到文件</vt:lpstr>
      <vt:lpstr>pandas：数据分组与聚合</vt:lpstr>
      <vt:lpstr>pandas：分组</vt:lpstr>
      <vt:lpstr>pandas：聚合</vt:lpstr>
      <vt:lpstr>pandas：数据合并</vt:lpstr>
      <vt:lpstr>Matplotlib：绘图和可视化</vt:lpstr>
      <vt:lpstr>Matplotlib：plot函数</vt:lpstr>
      <vt:lpstr>Matplotlib-图像标注</vt:lpstr>
      <vt:lpstr>Matplotlib实例——绘制数学函数图像</vt:lpstr>
      <vt:lpstr>Matplotlib：画布与子图</vt:lpstr>
      <vt:lpstr>Matplotlib-支持的图类型</vt:lpstr>
      <vt:lpstr>Matplotlib——绘制K线图</vt:lpstr>
      <vt:lpstr>练习1——股票数据分析</vt:lpstr>
      <vt:lpstr>练习2-查找历史金叉死叉日期</vt:lpstr>
      <vt:lpstr>练习2-查找历史金叉死叉日期</vt:lpstr>
      <vt:lpstr>第三部分 实现简单的量化框架</vt:lpstr>
      <vt:lpstr>框架内容</vt:lpstr>
      <vt:lpstr>第四部分 在线平台与量化投资</vt:lpstr>
      <vt:lpstr>本节内容</vt:lpstr>
      <vt:lpstr>JoinQuant平台</vt:lpstr>
      <vt:lpstr>双均线策略</vt:lpstr>
      <vt:lpstr>因子选股策略</vt:lpstr>
      <vt:lpstr>均值回归理论</vt:lpstr>
      <vt:lpstr>PowerPoint 演示文稿</vt:lpstr>
      <vt:lpstr>布林带策略</vt:lpstr>
      <vt:lpstr>PEG策略</vt:lpstr>
      <vt:lpstr>羊驼交易法则</vt:lpstr>
      <vt:lpstr>海龟交易法则</vt:lpstr>
      <vt:lpstr>海龟交易法则</vt:lpstr>
      <vt:lpstr>海龟交易法则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赵天宇</dc:creator>
  <cp:lastModifiedBy>Microsoft Office 用户</cp:lastModifiedBy>
  <cp:revision>424</cp:revision>
  <dcterms:created xsi:type="dcterms:W3CDTF">2016-12-14T02:29:00Z</dcterms:created>
  <dcterms:modified xsi:type="dcterms:W3CDTF">2019-01-14T05:36:53Z</dcterms:modified>
</cp:coreProperties>
</file>